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12192000" cy="6858000"/>
  <p:notesSz cx="6858000" cy="12192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820538-47A8-498A-A935-DCBEECDC6FF6}">
  <a:tblStyle styleId="{A4820538-47A8-498A-A935-DCBEECDC6FF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ay K S" userId="f2379d70fc663fbb" providerId="LiveId" clId="{5E0B10E4-4491-4755-8179-B498111B14EC}"/>
    <pc:docChg chg="custSel delSld modSld">
      <pc:chgData name="Vinay K S" userId="f2379d70fc663fbb" providerId="LiveId" clId="{5E0B10E4-4491-4755-8179-B498111B14EC}" dt="2026-08-17T09:32:11.266" v="24" actId="478"/>
      <pc:docMkLst>
        <pc:docMk/>
      </pc:docMkLst>
      <pc:sldChg chg="modSp mod">
        <pc:chgData name="Vinay K S" userId="f2379d70fc663fbb" providerId="LiveId" clId="{5E0B10E4-4491-4755-8179-B498111B14EC}" dt="2026-08-17T09:27:21.096" v="15" actId="20577"/>
        <pc:sldMkLst>
          <pc:docMk/>
          <pc:sldMk cId="0" sldId="261"/>
        </pc:sldMkLst>
        <pc:graphicFrameChg chg="modGraphic">
          <ac:chgData name="Vinay K S" userId="f2379d70fc663fbb" providerId="LiveId" clId="{5E0B10E4-4491-4755-8179-B498111B14EC}" dt="2026-08-17T09:27:21.096" v="15" actId="20577"/>
          <ac:graphicFrameMkLst>
            <pc:docMk/>
            <pc:sldMk cId="0" sldId="261"/>
            <ac:graphicFrameMk id="107" creationId="{00000000-0000-0000-0000-000000000000}"/>
          </ac:graphicFrameMkLst>
        </pc:graphicFrameChg>
      </pc:sldChg>
      <pc:sldChg chg="delSp mod">
        <pc:chgData name="Vinay K S" userId="f2379d70fc663fbb" providerId="LiveId" clId="{5E0B10E4-4491-4755-8179-B498111B14EC}" dt="2026-08-17T09:29:26.479" v="18" actId="478"/>
        <pc:sldMkLst>
          <pc:docMk/>
          <pc:sldMk cId="0" sldId="263"/>
        </pc:sldMkLst>
        <pc:spChg chg="del">
          <ac:chgData name="Vinay K S" userId="f2379d70fc663fbb" providerId="LiveId" clId="{5E0B10E4-4491-4755-8179-B498111B14EC}" dt="2026-08-17T09:29:20.016" v="16" actId="478"/>
          <ac:spMkLst>
            <pc:docMk/>
            <pc:sldMk cId="0" sldId="263"/>
            <ac:spMk id="148" creationId="{00000000-0000-0000-0000-000000000000}"/>
          </ac:spMkLst>
        </pc:spChg>
        <pc:spChg chg="del">
          <ac:chgData name="Vinay K S" userId="f2379d70fc663fbb" providerId="LiveId" clId="{5E0B10E4-4491-4755-8179-B498111B14EC}" dt="2026-08-17T09:29:23.447" v="17" actId="478"/>
          <ac:spMkLst>
            <pc:docMk/>
            <pc:sldMk cId="0" sldId="263"/>
            <ac:spMk id="149" creationId="{00000000-0000-0000-0000-000000000000}"/>
          </ac:spMkLst>
        </pc:spChg>
        <pc:spChg chg="del">
          <ac:chgData name="Vinay K S" userId="f2379d70fc663fbb" providerId="LiveId" clId="{5E0B10E4-4491-4755-8179-B498111B14EC}" dt="2026-08-17T09:29:26.479" v="18" actId="478"/>
          <ac:spMkLst>
            <pc:docMk/>
            <pc:sldMk cId="0" sldId="263"/>
            <ac:spMk id="150" creationId="{00000000-0000-0000-0000-000000000000}"/>
          </ac:spMkLst>
        </pc:spChg>
      </pc:sldChg>
      <pc:sldChg chg="delSp mod">
        <pc:chgData name="Vinay K S" userId="f2379d70fc663fbb" providerId="LiveId" clId="{5E0B10E4-4491-4755-8179-B498111B14EC}" dt="2026-08-17T09:32:11.266" v="24" actId="478"/>
        <pc:sldMkLst>
          <pc:docMk/>
          <pc:sldMk cId="0" sldId="264"/>
        </pc:sldMkLst>
        <pc:spChg chg="del">
          <ac:chgData name="Vinay K S" userId="f2379d70fc663fbb" providerId="LiveId" clId="{5E0B10E4-4491-4755-8179-B498111B14EC}" dt="2026-08-17T09:32:07.875" v="23" actId="478"/>
          <ac:spMkLst>
            <pc:docMk/>
            <pc:sldMk cId="0" sldId="264"/>
            <ac:spMk id="175" creationId="{00000000-0000-0000-0000-000000000000}"/>
          </ac:spMkLst>
        </pc:spChg>
        <pc:spChg chg="del">
          <ac:chgData name="Vinay K S" userId="f2379d70fc663fbb" providerId="LiveId" clId="{5E0B10E4-4491-4755-8179-B498111B14EC}" dt="2026-08-17T09:32:11.266" v="24" actId="478"/>
          <ac:spMkLst>
            <pc:docMk/>
            <pc:sldMk cId="0" sldId="264"/>
            <ac:spMk id="176" creationId="{00000000-0000-0000-0000-000000000000}"/>
          </ac:spMkLst>
        </pc:spChg>
      </pc:sldChg>
      <pc:sldChg chg="del">
        <pc:chgData name="Vinay K S" userId="f2379d70fc663fbb" providerId="LiveId" clId="{5E0B10E4-4491-4755-8179-B498111B14EC}" dt="2026-08-17T09:31:11.984" v="19" actId="47"/>
        <pc:sldMkLst>
          <pc:docMk/>
          <pc:sldMk cId="0" sldId="266"/>
        </pc:sldMkLst>
      </pc:sldChg>
      <pc:sldChg chg="modSp mod">
        <pc:chgData name="Vinay K S" userId="f2379d70fc663fbb" providerId="LiveId" clId="{5E0B10E4-4491-4755-8179-B498111B14EC}" dt="2026-08-17T09:31:45.669" v="22" actId="20577"/>
        <pc:sldMkLst>
          <pc:docMk/>
          <pc:sldMk cId="0" sldId="267"/>
        </pc:sldMkLst>
        <pc:spChg chg="mod">
          <ac:chgData name="Vinay K S" userId="f2379d70fc663fbb" providerId="LiveId" clId="{5E0B10E4-4491-4755-8179-B498111B14EC}" dt="2026-08-17T09:31:45.669" v="22" actId="20577"/>
          <ac:spMkLst>
            <pc:docMk/>
            <pc:sldMk cId="0" sldId="267"/>
            <ac:spMk id="231" creationId="{00000000-0000-0000-0000-000000000000}"/>
          </ac:spMkLst>
        </pc:spChg>
      </pc:sldChg>
      <pc:sldChg chg="delSp mod">
        <pc:chgData name="Vinay K S" userId="f2379d70fc663fbb" providerId="LiveId" clId="{5E0B10E4-4491-4755-8179-B498111B14EC}" dt="2026-08-17T09:31:34.120" v="21" actId="478"/>
        <pc:sldMkLst>
          <pc:docMk/>
          <pc:sldMk cId="0" sldId="268"/>
        </pc:sldMkLst>
        <pc:spChg chg="del">
          <ac:chgData name="Vinay K S" userId="f2379d70fc663fbb" providerId="LiveId" clId="{5E0B10E4-4491-4755-8179-B498111B14EC}" dt="2026-08-17T09:31:29.517" v="20" actId="478"/>
          <ac:spMkLst>
            <pc:docMk/>
            <pc:sldMk cId="0" sldId="268"/>
            <ac:spMk id="262" creationId="{00000000-0000-0000-0000-000000000000}"/>
          </ac:spMkLst>
        </pc:spChg>
        <pc:spChg chg="del">
          <ac:chgData name="Vinay K S" userId="f2379d70fc663fbb" providerId="LiveId" clId="{5E0B10E4-4491-4755-8179-B498111B14EC}" dt="2026-08-17T09:31:34.120" v="21" actId="478"/>
          <ac:spMkLst>
            <pc:docMk/>
            <pc:sldMk cId="0" sldId="268"/>
            <ac:spMk id="26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
        <p:cNvGrpSpPr/>
        <p:nvPr/>
      </p:nvGrpSpPr>
      <p:grpSpPr>
        <a:xfrm>
          <a:off x="0" y="0"/>
          <a:ext cx="0" cy="0"/>
          <a:chOff x="0" y="0"/>
          <a:chExt cx="0" cy="0"/>
        </a:xfrm>
      </p:grpSpPr>
      <p:sp>
        <p:nvSpPr>
          <p:cNvPr id="13" name="Google Shape;1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 name="Google Shape;1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Open by telling the room what today is NOT: not a theory class, not a philosophy-of-AI talk. By the end of these two hours, every laptop in this room will have a working AI assistant installed, running offline-capable, and able to answer questions from a real Railway document. Set the expectation: 'every machine is configured differently — if something breaks that's specific to your laptop, we troubleshoot it together, live.'</a:t>
            </a:r>
            <a:endParaRPr/>
          </a:p>
        </p:txBody>
      </p:sp>
      <p:sp>
        <p:nvSpPr>
          <p:cNvPr id="15" name="Google Shape;1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the emotional peak of the session — land it deliberately. Load the opening document, ask the opening question live. Pause after the answer appears and ask: 'What did it actually read to get that answer?' Point to the citation. This naturally introduces grounding and evidence without needing a separate theory slide — the room just watched it happen.</a:t>
            </a:r>
            <a:endParaRPr/>
          </a:p>
        </p:txBody>
      </p:sp>
      <p:sp>
        <p:nvSpPr>
          <p:cNvPr id="180" name="Google Shape;18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Frame the alternatives honestly: 'We picked AnythingLLM today because it's what we tested and because the citation feature matters for the kind of verification we just did. If your office setup runs into friction with it, these are worth trying.' This avoids the class feeling locked into one tool by accident.</a:t>
            </a:r>
            <a:endParaRPr/>
          </a:p>
        </p:txBody>
      </p:sp>
      <p:sp>
        <p:nvSpPr>
          <p:cNvPr id="223" name="Google Shape;22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Don't rush this close. Let the three lines sit. If time allows, ask two or three people to name their one task out loud before the room breaks — it turns a lecture into something personally applicable, and it's a natural bridge if you run the broader conceptual/workflow session with this same group later.</a:t>
            </a:r>
            <a:endParaRPr/>
          </a:p>
        </p:txBody>
      </p:sp>
      <p:sp>
        <p:nvSpPr>
          <p:cNvPr id="246" name="Google Shape;24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 name="Google Shape;2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the exact document we will load into a working AI tool by the end of this session, and we'll ask it this exact question again later. Say that explicitly: 'Remember this. We're coming back to it.' That callback is what makes the ending land. Quick show of hands, under 60 seconds. Do not explain AI yet — stay entirely in the problem.</a:t>
            </a:r>
            <a:endParaRPr/>
          </a:p>
        </p:txBody>
      </p:sp>
      <p:sp>
        <p:nvSpPr>
          <p:cNvPr id="23" name="Google Shape;2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3f730fc2eac_0_22:notes"/>
          <p:cNvSpPr txBox="1">
            <a:spLocks noGrp="1"/>
          </p:cNvSpPr>
          <p:nvPr>
            <p:ph type="hdr" idx="2"/>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g3f730fc2eac_0_22: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endParaRPr/>
          </a:p>
        </p:txBody>
      </p:sp>
      <p:sp>
        <p:nvSpPr>
          <p:cNvPr id="42" name="Google Shape;42;g3f730fc2eac_0_22:notes"/>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 name="Google Shape;43;g3f730fc2eac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3f730fc2eac_0_22: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5" name="Google Shape;45;g3f730fc2eac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f730fc2eac_0_87:notes"/>
          <p:cNvSpPr txBox="1">
            <a:spLocks noGrp="1"/>
          </p:cNvSpPr>
          <p:nvPr>
            <p:ph type="hdr" idx="2"/>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 name="Google Shape;60;g3f730fc2eac_0_87: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endParaRPr/>
          </a:p>
        </p:txBody>
      </p:sp>
      <p:sp>
        <p:nvSpPr>
          <p:cNvPr id="61" name="Google Shape;61;g3f730fc2eac_0_87:notes"/>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g3f730fc2eac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 name="Google Shape;63;g3f730fc2eac_0_87: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64" name="Google Shape;64;g3f730fc2eac_0_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sets up the model-download step directly — 'quantized' will be right there in the file name they choose. Move straight into hardware after this — no lingering.</a:t>
            </a:r>
            <a:endParaRPr/>
          </a:p>
        </p:txBody>
      </p:sp>
      <p:sp>
        <p:nvSpPr>
          <p:cNvPr id="76" name="Google Shape;7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slide exists to prevent the room from splitting into 'works instantly' and 'stuck for three minutes per answer' later. Be honest that most people will be in row one, and that's completely fine — the whole point of today is that even the smaller model is genuinely useful for document work.</a:t>
            </a:r>
            <a:endParaRPr/>
          </a:p>
        </p:txBody>
      </p:sp>
      <p:sp>
        <p:nvSpPr>
          <p:cNvPr id="104" name="Google Shape;10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where real time goes to individual laptop issues — Windows Defender prompts, disk space, corporate IT restrictions, no admin rights. Say clearly: 'If your install doesn't go smoothly, don't panic and don't wait silently — call one of us over and we'll park it, then come back to you.' Do not let one stuck laptop hold up the room; keep the group moving and return to stragglers during natural pauses.</a:t>
            </a: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Everyone pulls the model matching their hardware tier from the previous slide. Let this moment breathe for a few seconds once responses start coming in — this is genuinely the first 'wait, this is running entirely on my machine, no internet needed for this part' realization for most of the room. Don't rush straight into the next install; let a couple of people react out loud first.</a:t>
            </a:r>
            <a:endParaRPr/>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Warn the room in advance about the connection step — it pre-empts the single most common failure point before it causes panic. This is the heaviest install step; keep circulating, this segment has the most individual variation.</a:t>
            </a:r>
            <a:endParaRPr/>
          </a:p>
        </p:txBody>
      </p:sp>
      <p:sp>
        <p:nvSpPr>
          <p:cNvPr id="154" name="Google Shape;15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Generated (g3f730fc2eac_11_0)">
  <p:cSld name="Generated (g3f730fc2eac_11_0)">
    <p:spTree>
      <p:nvGrpSpPr>
        <p:cNvPr id="1" name="Shape 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16"/>
        <p:cNvGrpSpPr/>
        <p:nvPr/>
      </p:nvGrpSpPr>
      <p:grpSpPr>
        <a:xfrm>
          <a:off x="0" y="0"/>
          <a:ext cx="0" cy="0"/>
          <a:chOff x="0" y="0"/>
          <a:chExt cx="0" cy="0"/>
        </a:xfrm>
      </p:grpSpPr>
      <p:sp>
        <p:nvSpPr>
          <p:cNvPr id="17" name="Google Shape;17;p4"/>
          <p:cNvSpPr/>
          <p:nvPr/>
        </p:nvSpPr>
        <p:spPr>
          <a:xfrm>
            <a:off x="731520" y="1554480"/>
            <a:ext cx="9144000" cy="10058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4800"/>
              <a:buFont typeface="Cambria"/>
              <a:buNone/>
            </a:pPr>
            <a:r>
              <a:rPr lang="en-US" sz="4800" b="1" i="0" u="none" strike="noStrike" cap="none">
                <a:solidFill>
                  <a:srgbClr val="FFFFFF"/>
                </a:solidFill>
                <a:latin typeface="Cambria"/>
                <a:ea typeface="Cambria"/>
                <a:cs typeface="Cambria"/>
                <a:sym typeface="Cambria"/>
              </a:rPr>
              <a:t>Local LLMs</a:t>
            </a:r>
            <a:endParaRPr sz="4800" b="0" i="0" u="none" strike="noStrike" cap="none">
              <a:solidFill>
                <a:schemeClr val="dk1"/>
              </a:solidFill>
              <a:latin typeface="Calibri"/>
              <a:ea typeface="Calibri"/>
              <a:cs typeface="Calibri"/>
              <a:sym typeface="Calibri"/>
            </a:endParaRPr>
          </a:p>
        </p:txBody>
      </p:sp>
      <p:sp>
        <p:nvSpPr>
          <p:cNvPr id="18" name="Google Shape;18;p4"/>
          <p:cNvSpPr/>
          <p:nvPr/>
        </p:nvSpPr>
        <p:spPr>
          <a:xfrm>
            <a:off x="731520" y="2560325"/>
            <a:ext cx="9601200" cy="64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2200"/>
              <a:buFont typeface="Calibri"/>
              <a:buNone/>
            </a:pPr>
            <a:r>
              <a:rPr lang="en-US" sz="2200" b="0" i="0" u="none" strike="noStrike" cap="none">
                <a:solidFill>
                  <a:srgbClr val="CADCFC"/>
                </a:solidFill>
                <a:latin typeface="Calibri"/>
                <a:ea typeface="Calibri"/>
                <a:cs typeface="Calibri"/>
                <a:sym typeface="Calibri"/>
              </a:rPr>
              <a:t>Install, Run, and Connect It to </a:t>
            </a:r>
            <a:endParaRPr sz="2200" b="0" i="0" u="none" strike="noStrike" cap="none">
              <a:solidFill>
                <a:srgbClr val="CADCFC"/>
              </a:solidFill>
              <a:latin typeface="Calibri"/>
              <a:ea typeface="Calibri"/>
              <a:cs typeface="Calibri"/>
              <a:sym typeface="Calibri"/>
            </a:endParaRPr>
          </a:p>
          <a:p>
            <a:pPr marL="0" marR="0" lvl="0" indent="0" algn="l" rtl="0">
              <a:spcBef>
                <a:spcPts val="0"/>
              </a:spcBef>
              <a:spcAft>
                <a:spcPts val="0"/>
              </a:spcAft>
              <a:buClr>
                <a:srgbClr val="CADCFC"/>
              </a:buClr>
              <a:buSzPts val="2200"/>
              <a:buFont typeface="Calibri"/>
              <a:buNone/>
            </a:pPr>
            <a:r>
              <a:rPr lang="en-US" sz="2200" b="0" i="0" u="none" strike="noStrike" cap="none">
                <a:solidFill>
                  <a:srgbClr val="CADCFC"/>
                </a:solidFill>
                <a:latin typeface="Calibri"/>
                <a:ea typeface="Calibri"/>
                <a:cs typeface="Calibri"/>
                <a:sym typeface="Calibri"/>
              </a:rPr>
              <a:t>Your Own Documents</a:t>
            </a:r>
            <a:endParaRPr sz="2200" b="0" i="0" u="none" strike="noStrike" cap="none">
              <a:solidFill>
                <a:schemeClr val="dk1"/>
              </a:solidFill>
              <a:latin typeface="Calibri"/>
              <a:ea typeface="Calibri"/>
              <a:cs typeface="Calibri"/>
              <a:sym typeface="Calibri"/>
            </a:endParaRPr>
          </a:p>
        </p:txBody>
      </p:sp>
      <p:pic>
        <p:nvPicPr>
          <p:cNvPr id="19" name="Google Shape;19;p4" title="CyamxQZLvPGRkBKQ.png"/>
          <p:cNvPicPr preferRelativeResize="0"/>
          <p:nvPr/>
        </p:nvPicPr>
        <p:blipFill>
          <a:blip r:embed="rId3">
            <a:alphaModFix/>
          </a:blip>
          <a:stretch>
            <a:fillRect/>
          </a:stretch>
        </p:blipFill>
        <p:spPr>
          <a:xfrm>
            <a:off x="5334000" y="0"/>
            <a:ext cx="6858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1"/>
        <p:cNvGrpSpPr/>
        <p:nvPr/>
      </p:nvGrpSpPr>
      <p:grpSpPr>
        <a:xfrm>
          <a:off x="0" y="0"/>
          <a:ext cx="0" cy="0"/>
          <a:chOff x="0" y="0"/>
          <a:chExt cx="0" cy="0"/>
        </a:xfrm>
      </p:grpSpPr>
      <p:sp>
        <p:nvSpPr>
          <p:cNvPr id="182" name="Google Shape;182;p13"/>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3200"/>
              <a:buFont typeface="Cambria"/>
              <a:buNone/>
            </a:pPr>
            <a:r>
              <a:rPr lang="en-US" sz="3200" b="1" i="0" u="none" strike="noStrike" cap="none">
                <a:solidFill>
                  <a:srgbClr val="1E2761"/>
                </a:solidFill>
                <a:latin typeface="Cambria"/>
                <a:ea typeface="Cambria"/>
                <a:cs typeface="Cambria"/>
                <a:sym typeface="Cambria"/>
              </a:rPr>
              <a:t>Back to Where We Started</a:t>
            </a:r>
            <a:endParaRPr sz="3200" b="0" i="0" u="none" strike="noStrike" cap="none">
              <a:solidFill>
                <a:schemeClr val="dk1"/>
              </a:solidFill>
              <a:latin typeface="Calibri"/>
              <a:ea typeface="Calibri"/>
              <a:cs typeface="Calibri"/>
              <a:sym typeface="Calibri"/>
            </a:endParaRPr>
          </a:p>
        </p:txBody>
      </p:sp>
      <p:sp>
        <p:nvSpPr>
          <p:cNvPr id="183" name="Google Shape;183;p13"/>
          <p:cNvSpPr/>
          <p:nvPr/>
        </p:nvSpPr>
        <p:spPr>
          <a:xfrm>
            <a:off x="731520" y="1554480"/>
            <a:ext cx="3291840" cy="3931920"/>
          </a:xfrm>
          <a:prstGeom prst="roundRect">
            <a:avLst>
              <a:gd name="adj" fmla="val 1389"/>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005840" y="1874520"/>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005840" y="2258568"/>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005840" y="2642616"/>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005840" y="3026664"/>
            <a:ext cx="18288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005840" y="3410712"/>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005840" y="3794760"/>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005840" y="4178808"/>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005840" y="4562856"/>
            <a:ext cx="18288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05840" y="4946904"/>
            <a:ext cx="274320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731520" y="5349240"/>
            <a:ext cx="329184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B7394"/>
              </a:buClr>
              <a:buSzPts val="1200"/>
              <a:buFont typeface="Calibri"/>
              <a:buNone/>
            </a:pPr>
            <a:r>
              <a:rPr lang="en-US" sz="1200" b="0" i="1" u="none" strike="noStrike" cap="none">
                <a:solidFill>
                  <a:srgbClr val="6B7394"/>
                </a:solidFill>
                <a:latin typeface="Calibri"/>
                <a:ea typeface="Calibri"/>
                <a:cs typeface="Calibri"/>
                <a:sym typeface="Calibri"/>
              </a:rPr>
              <a:t>The document from the opening problem</a:t>
            </a:r>
            <a:endParaRPr sz="1200" b="0" i="0" u="none" strike="noStrike" cap="none">
              <a:solidFill>
                <a:schemeClr val="dk1"/>
              </a:solidFill>
              <a:latin typeface="Calibri"/>
              <a:ea typeface="Calibri"/>
              <a:cs typeface="Calibri"/>
              <a:sym typeface="Calibri"/>
            </a:endParaRPr>
          </a:p>
        </p:txBody>
      </p:sp>
      <p:sp>
        <p:nvSpPr>
          <p:cNvPr id="194" name="Google Shape;194;p13"/>
          <p:cNvSpPr/>
          <p:nvPr/>
        </p:nvSpPr>
        <p:spPr>
          <a:xfrm>
            <a:off x="4160520" y="3291840"/>
            <a:ext cx="822960"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5212080" y="1554480"/>
            <a:ext cx="6217920" cy="2377440"/>
          </a:xfrm>
          <a:prstGeom prst="roundRect">
            <a:avLst>
              <a:gd name="adj" fmla="val 2308"/>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5486400" y="1783080"/>
            <a:ext cx="5669280" cy="14630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r>
              <a:rPr lang="en-US" sz="1800" b="0" i="1" u="none" strike="noStrike" cap="none">
                <a:solidFill>
                  <a:srgbClr val="FFFFFF"/>
                </a:solidFill>
                <a:latin typeface="Calibri"/>
                <a:ea typeface="Calibri"/>
                <a:cs typeface="Calibri"/>
                <a:sym typeface="Calibri"/>
              </a:rPr>
              <a:t>“The answer to your exact opening question.”</a:t>
            </a:r>
            <a:endParaRPr sz="1800" b="0" i="0" u="none" strike="noStrike" cap="none">
              <a:solidFill>
                <a:schemeClr val="dk1"/>
              </a:solidFill>
              <a:latin typeface="Calibri"/>
              <a:ea typeface="Calibri"/>
              <a:cs typeface="Calibri"/>
              <a:sym typeface="Calibri"/>
            </a:endParaRPr>
          </a:p>
        </p:txBody>
      </p:sp>
      <p:sp>
        <p:nvSpPr>
          <p:cNvPr id="197" name="Google Shape;197;p13"/>
          <p:cNvSpPr/>
          <p:nvPr/>
        </p:nvSpPr>
        <p:spPr>
          <a:xfrm>
            <a:off x="5212080" y="4069080"/>
            <a:ext cx="6217920" cy="822960"/>
          </a:xfrm>
          <a:prstGeom prst="roundRect">
            <a:avLst>
              <a:gd name="adj" fmla="val 6667"/>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5394960" y="4206240"/>
            <a:ext cx="457200" cy="457200"/>
          </a:xfrm>
          <a:prstGeom prst="ellipse">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94960" y="4206240"/>
            <a:ext cx="4572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600"/>
              <a:buFont typeface="Calibri"/>
              <a:buNone/>
            </a:pPr>
            <a:r>
              <a:rPr lang="en-US" sz="1600" b="1" i="0" u="none" strike="noStrike" cap="none">
                <a:solidFill>
                  <a:srgbClr val="FFFFFF"/>
                </a:solidFill>
                <a:latin typeface="Calibri"/>
                <a:ea typeface="Calibri"/>
                <a:cs typeface="Calibri"/>
                <a:sym typeface="Calibri"/>
              </a:rPr>
              <a:t>✓</a:t>
            </a:r>
            <a:endParaRPr sz="1600" b="0" i="0" u="none" strike="noStrike" cap="none">
              <a:solidFill>
                <a:schemeClr val="dk1"/>
              </a:solidFill>
              <a:latin typeface="Calibri"/>
              <a:ea typeface="Calibri"/>
              <a:cs typeface="Calibri"/>
              <a:sym typeface="Calibri"/>
            </a:endParaRPr>
          </a:p>
        </p:txBody>
      </p:sp>
      <p:sp>
        <p:nvSpPr>
          <p:cNvPr id="200" name="Google Shape;200;p13"/>
          <p:cNvSpPr/>
          <p:nvPr/>
        </p:nvSpPr>
        <p:spPr>
          <a:xfrm>
            <a:off x="5989320" y="4069080"/>
            <a:ext cx="5303520" cy="8229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400"/>
              <a:buFont typeface="Calibri"/>
              <a:buNone/>
            </a:pPr>
            <a:r>
              <a:rPr lang="en-US" sz="1400" b="1" i="0" u="none" strike="noStrike" cap="none">
                <a:solidFill>
                  <a:srgbClr val="1E2761"/>
                </a:solidFill>
                <a:latin typeface="Calibri"/>
                <a:ea typeface="Calibri"/>
                <a:cs typeface="Calibri"/>
                <a:sym typeface="Calibri"/>
              </a:rPr>
              <a:t>Source: cited page / section</a:t>
            </a:r>
            <a:endParaRPr sz="1400" b="0" i="0" u="none" strike="noStrike" cap="none">
              <a:solidFill>
                <a:schemeClr val="dk1"/>
              </a:solidFill>
              <a:latin typeface="Calibri"/>
              <a:ea typeface="Calibri"/>
              <a:cs typeface="Calibri"/>
              <a:sym typeface="Calibri"/>
            </a:endParaRPr>
          </a:p>
        </p:txBody>
      </p:sp>
      <p:sp>
        <p:nvSpPr>
          <p:cNvPr id="201" name="Google Shape;201;p13"/>
          <p:cNvSpPr/>
          <p:nvPr/>
        </p:nvSpPr>
        <p:spPr>
          <a:xfrm>
            <a:off x="5212080" y="5120640"/>
            <a:ext cx="62179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400"/>
              <a:buFont typeface="Calibri"/>
              <a:buNone/>
            </a:pPr>
            <a:r>
              <a:rPr lang="en-US" sz="1400" b="0" i="1" u="none" strike="noStrike" cap="none">
                <a:solidFill>
                  <a:srgbClr val="1E2761"/>
                </a:solidFill>
                <a:latin typeface="Calibri"/>
                <a:ea typeface="Calibri"/>
                <a:cs typeface="Calibri"/>
                <a:sym typeface="Calibri"/>
              </a:rPr>
              <a:t>What did it actually read to get that answer?</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4"/>
        <p:cNvGrpSpPr/>
        <p:nvPr/>
      </p:nvGrpSpPr>
      <p:grpSpPr>
        <a:xfrm>
          <a:off x="0" y="0"/>
          <a:ext cx="0" cy="0"/>
          <a:chOff x="0" y="0"/>
          <a:chExt cx="0" cy="0"/>
        </a:xfrm>
      </p:grpSpPr>
      <p:sp>
        <p:nvSpPr>
          <p:cNvPr id="225" name="Google Shape;225;p15"/>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3200"/>
              <a:buFont typeface="Cambria"/>
              <a:buNone/>
            </a:pPr>
            <a:r>
              <a:rPr lang="en-US" sz="3200" b="1" i="0" u="none" strike="noStrike" cap="none">
                <a:solidFill>
                  <a:srgbClr val="1E2761"/>
                </a:solidFill>
                <a:latin typeface="Cambria"/>
                <a:ea typeface="Cambria"/>
                <a:cs typeface="Cambria"/>
                <a:sym typeface="Cambria"/>
              </a:rPr>
              <a:t>What Else Is Out There</a:t>
            </a:r>
            <a:endParaRPr sz="3200" b="0" i="0" u="none" strike="noStrike" cap="none">
              <a:solidFill>
                <a:schemeClr val="dk1"/>
              </a:solidFill>
              <a:latin typeface="Calibri"/>
              <a:ea typeface="Calibri"/>
              <a:cs typeface="Calibri"/>
              <a:sym typeface="Calibri"/>
            </a:endParaRPr>
          </a:p>
        </p:txBody>
      </p:sp>
      <p:sp>
        <p:nvSpPr>
          <p:cNvPr id="226" name="Google Shape;226;p15"/>
          <p:cNvSpPr/>
          <p:nvPr/>
        </p:nvSpPr>
        <p:spPr>
          <a:xfrm>
            <a:off x="548640" y="105156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B7394"/>
              </a:buClr>
              <a:buSzPts val="1400"/>
              <a:buFont typeface="Calibri"/>
              <a:buNone/>
            </a:pPr>
            <a:r>
              <a:rPr lang="en-US" sz="1400" b="0" i="1" u="none" strike="noStrike" cap="none">
                <a:solidFill>
                  <a:srgbClr val="6B7394"/>
                </a:solidFill>
                <a:latin typeface="Calibri"/>
                <a:ea typeface="Calibri"/>
                <a:cs typeface="Calibri"/>
                <a:sym typeface="Calibri"/>
              </a:rPr>
              <a:t>AnythingLLM + Ollama is one good path — not the only one.</a:t>
            </a:r>
            <a:endParaRPr sz="1400" b="0" i="0" u="none" strike="noStrike" cap="none">
              <a:solidFill>
                <a:schemeClr val="dk1"/>
              </a:solidFill>
              <a:latin typeface="Calibri"/>
              <a:ea typeface="Calibri"/>
              <a:cs typeface="Calibri"/>
              <a:sym typeface="Calibri"/>
            </a:endParaRPr>
          </a:p>
        </p:txBody>
      </p:sp>
      <p:sp>
        <p:nvSpPr>
          <p:cNvPr id="227" name="Google Shape;227;p15"/>
          <p:cNvSpPr/>
          <p:nvPr/>
        </p:nvSpPr>
        <p:spPr>
          <a:xfrm>
            <a:off x="731520" y="1920240"/>
            <a:ext cx="3383280" cy="2743200"/>
          </a:xfrm>
          <a:prstGeom prst="roundRect">
            <a:avLst>
              <a:gd name="adj" fmla="val 2000"/>
            </a:avLst>
          </a:prstGeom>
          <a:solidFill>
            <a:srgbClr val="1E2761"/>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p:nvPr/>
        </p:nvSpPr>
        <p:spPr>
          <a:xfrm>
            <a:off x="1005840" y="2194560"/>
            <a:ext cx="502920" cy="502920"/>
          </a:xfrm>
          <a:prstGeom prst="ellipse">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5"/>
          <p:cNvSpPr/>
          <p:nvPr/>
        </p:nvSpPr>
        <p:spPr>
          <a:xfrm>
            <a:off x="1005840" y="2194560"/>
            <a:ext cx="502920" cy="5029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800"/>
              <a:buFont typeface="Calibri"/>
              <a:buNone/>
            </a:pPr>
            <a:r>
              <a:rPr lang="en-US" sz="1800" b="1" i="0" u="none" strike="noStrike" cap="none">
                <a:solidFill>
                  <a:srgbClr val="1E276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sp>
        <p:nvSpPr>
          <p:cNvPr id="230" name="Google Shape;230;p15"/>
          <p:cNvSpPr/>
          <p:nvPr/>
        </p:nvSpPr>
        <p:spPr>
          <a:xfrm>
            <a:off x="1005840" y="2834640"/>
            <a:ext cx="283464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AnythingLLM</a:t>
            </a:r>
            <a:endParaRPr sz="1800" b="0" i="0" u="none" strike="noStrike" cap="none">
              <a:solidFill>
                <a:schemeClr val="dk1"/>
              </a:solidFill>
              <a:latin typeface="Calibri"/>
              <a:ea typeface="Calibri"/>
              <a:cs typeface="Calibri"/>
              <a:sym typeface="Calibri"/>
            </a:endParaRPr>
          </a:p>
        </p:txBody>
      </p:sp>
      <p:sp>
        <p:nvSpPr>
          <p:cNvPr id="231" name="Google Shape;231;p15"/>
          <p:cNvSpPr/>
          <p:nvPr/>
        </p:nvSpPr>
        <p:spPr>
          <a:xfrm>
            <a:off x="1005840" y="3337560"/>
            <a:ext cx="2834640" cy="11887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CADCFC"/>
              </a:buClr>
              <a:buSzPts val="1300"/>
              <a:buFont typeface="Calibri"/>
              <a:buNone/>
            </a:pPr>
            <a:endParaRPr sz="1300" b="0" i="0" u="none" strike="noStrike" cap="none" dirty="0">
              <a:solidFill>
                <a:schemeClr val="dk1"/>
              </a:solidFill>
              <a:latin typeface="Calibri"/>
              <a:ea typeface="Calibri"/>
              <a:cs typeface="Calibri"/>
              <a:sym typeface="Calibri"/>
            </a:endParaRPr>
          </a:p>
        </p:txBody>
      </p:sp>
      <p:sp>
        <p:nvSpPr>
          <p:cNvPr id="232" name="Google Shape;232;p15"/>
          <p:cNvSpPr/>
          <p:nvPr/>
        </p:nvSpPr>
        <p:spPr>
          <a:xfrm>
            <a:off x="4434840" y="1920240"/>
            <a:ext cx="3383280" cy="2743200"/>
          </a:xfrm>
          <a:prstGeom prst="roundRect">
            <a:avLst>
              <a:gd name="adj" fmla="val 2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5"/>
          <p:cNvSpPr/>
          <p:nvPr/>
        </p:nvSpPr>
        <p:spPr>
          <a:xfrm>
            <a:off x="4709160" y="2194560"/>
            <a:ext cx="502920" cy="502920"/>
          </a:xfrm>
          <a:prstGeom prst="ellipse">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p:nvPr/>
        </p:nvSpPr>
        <p:spPr>
          <a:xfrm>
            <a:off x="4709160" y="2194560"/>
            <a:ext cx="502920" cy="5029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sp>
        <p:nvSpPr>
          <p:cNvPr id="235" name="Google Shape;235;p15"/>
          <p:cNvSpPr/>
          <p:nvPr/>
        </p:nvSpPr>
        <p:spPr>
          <a:xfrm>
            <a:off x="4709160" y="2834640"/>
            <a:ext cx="283464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800"/>
              <a:buFont typeface="Calibri"/>
              <a:buNone/>
            </a:pPr>
            <a:r>
              <a:rPr lang="en-US" sz="1800" b="1" i="0" u="none" strike="noStrike" cap="none">
                <a:solidFill>
                  <a:srgbClr val="1E2761"/>
                </a:solidFill>
                <a:latin typeface="Calibri"/>
                <a:ea typeface="Calibri"/>
                <a:cs typeface="Calibri"/>
                <a:sym typeface="Calibri"/>
              </a:rPr>
              <a:t>LM Studio</a:t>
            </a:r>
            <a:endParaRPr sz="1800" b="0" i="0" u="none" strike="noStrike" cap="none">
              <a:solidFill>
                <a:schemeClr val="dk1"/>
              </a:solidFill>
              <a:latin typeface="Calibri"/>
              <a:ea typeface="Calibri"/>
              <a:cs typeface="Calibri"/>
              <a:sym typeface="Calibri"/>
            </a:endParaRPr>
          </a:p>
        </p:txBody>
      </p:sp>
      <p:sp>
        <p:nvSpPr>
          <p:cNvPr id="236" name="Google Shape;236;p15"/>
          <p:cNvSpPr/>
          <p:nvPr/>
        </p:nvSpPr>
        <p:spPr>
          <a:xfrm>
            <a:off x="4709160" y="3337560"/>
            <a:ext cx="2834640" cy="11887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2761"/>
              </a:buClr>
              <a:buSzPts val="1300"/>
              <a:buFont typeface="Calibri"/>
              <a:buNone/>
            </a:pPr>
            <a:r>
              <a:rPr lang="en-US" sz="1300" b="0" i="0" u="none" strike="noStrike" cap="none">
                <a:solidFill>
                  <a:srgbClr val="1E2761"/>
                </a:solidFill>
                <a:latin typeface="Calibri"/>
                <a:ea typeface="Calibri"/>
                <a:cs typeface="Calibri"/>
                <a:sym typeface="Calibri"/>
              </a:rPr>
              <a:t>Bundles the model and a document-chat interface into a single app.</a:t>
            </a:r>
            <a:endParaRPr sz="1300" b="0" i="0" u="none" strike="noStrike" cap="none">
              <a:solidFill>
                <a:schemeClr val="dk1"/>
              </a:solidFill>
              <a:latin typeface="Calibri"/>
              <a:ea typeface="Calibri"/>
              <a:cs typeface="Calibri"/>
              <a:sym typeface="Calibri"/>
            </a:endParaRPr>
          </a:p>
        </p:txBody>
      </p:sp>
      <p:sp>
        <p:nvSpPr>
          <p:cNvPr id="237" name="Google Shape;237;p15"/>
          <p:cNvSpPr/>
          <p:nvPr/>
        </p:nvSpPr>
        <p:spPr>
          <a:xfrm>
            <a:off x="8138160" y="1920240"/>
            <a:ext cx="3383280" cy="2743200"/>
          </a:xfrm>
          <a:prstGeom prst="roundRect">
            <a:avLst>
              <a:gd name="adj" fmla="val 2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5"/>
          <p:cNvSpPr/>
          <p:nvPr/>
        </p:nvSpPr>
        <p:spPr>
          <a:xfrm>
            <a:off x="8412480" y="2194560"/>
            <a:ext cx="502920" cy="502920"/>
          </a:xfrm>
          <a:prstGeom prst="ellipse">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5"/>
          <p:cNvSpPr/>
          <p:nvPr/>
        </p:nvSpPr>
        <p:spPr>
          <a:xfrm>
            <a:off x="8412480" y="2194560"/>
            <a:ext cx="502920" cy="5029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sp>
        <p:nvSpPr>
          <p:cNvPr id="240" name="Google Shape;240;p15"/>
          <p:cNvSpPr/>
          <p:nvPr/>
        </p:nvSpPr>
        <p:spPr>
          <a:xfrm>
            <a:off x="8412480" y="2834640"/>
            <a:ext cx="283464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800"/>
              <a:buFont typeface="Calibri"/>
              <a:buNone/>
            </a:pPr>
            <a:r>
              <a:rPr lang="en-US" sz="1800" b="1" i="0" u="none" strike="noStrike" cap="none">
                <a:solidFill>
                  <a:srgbClr val="1E2761"/>
                </a:solidFill>
                <a:latin typeface="Calibri"/>
                <a:ea typeface="Calibri"/>
                <a:cs typeface="Calibri"/>
                <a:sym typeface="Calibri"/>
              </a:rPr>
              <a:t>Open WebUI</a:t>
            </a:r>
            <a:endParaRPr sz="1800" b="0" i="0" u="none" strike="noStrike" cap="none">
              <a:solidFill>
                <a:schemeClr val="dk1"/>
              </a:solidFill>
              <a:latin typeface="Calibri"/>
              <a:ea typeface="Calibri"/>
              <a:cs typeface="Calibri"/>
              <a:sym typeface="Calibri"/>
            </a:endParaRPr>
          </a:p>
        </p:txBody>
      </p:sp>
      <p:sp>
        <p:nvSpPr>
          <p:cNvPr id="241" name="Google Shape;241;p15"/>
          <p:cNvSpPr/>
          <p:nvPr/>
        </p:nvSpPr>
        <p:spPr>
          <a:xfrm>
            <a:off x="8412480" y="3337560"/>
            <a:ext cx="2834640" cy="11887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1E2761"/>
              </a:buClr>
              <a:buSzPts val="1300"/>
              <a:buFont typeface="Calibri"/>
              <a:buNone/>
            </a:pPr>
            <a:r>
              <a:rPr lang="en-US" sz="1300" b="0" i="0" u="none" strike="noStrike" cap="none">
                <a:solidFill>
                  <a:srgbClr val="1E2761"/>
                </a:solidFill>
                <a:latin typeface="Calibri"/>
                <a:ea typeface="Calibri"/>
                <a:cs typeface="Calibri"/>
                <a:sym typeface="Calibri"/>
              </a:rPr>
              <a:t>A popular alternative chat interface, especially for teams.</a:t>
            </a:r>
            <a:endParaRPr sz="1300" b="0" i="0" u="none" strike="noStrike" cap="none">
              <a:solidFill>
                <a:schemeClr val="dk1"/>
              </a:solidFill>
              <a:latin typeface="Calibri"/>
              <a:ea typeface="Calibri"/>
              <a:cs typeface="Calibri"/>
              <a:sym typeface="Calibri"/>
            </a:endParaRPr>
          </a:p>
        </p:txBody>
      </p:sp>
      <p:sp>
        <p:nvSpPr>
          <p:cNvPr id="242" name="Google Shape;242;p15"/>
          <p:cNvSpPr/>
          <p:nvPr/>
        </p:nvSpPr>
        <p:spPr>
          <a:xfrm>
            <a:off x="731520" y="5029200"/>
            <a:ext cx="105156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B7394"/>
              </a:buClr>
              <a:buSzPts val="1300"/>
              <a:buFont typeface="Calibri"/>
              <a:buNone/>
            </a:pPr>
            <a:r>
              <a:rPr lang="en-US" sz="1300" b="0" i="0" u="none" strike="noStrike" cap="none">
                <a:solidFill>
                  <a:srgbClr val="6B7394"/>
                </a:solidFill>
                <a:latin typeface="Calibri"/>
                <a:ea typeface="Calibri"/>
                <a:cs typeface="Calibri"/>
                <a:sym typeface="Calibri"/>
              </a:rPr>
              <a:t>Troubleshooting today: connection failures  •  antivirus blocks  •  disk space  •  no admin rights</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247"/>
        <p:cNvGrpSpPr/>
        <p:nvPr/>
      </p:nvGrpSpPr>
      <p:grpSpPr>
        <a:xfrm>
          <a:off x="0" y="0"/>
          <a:ext cx="0" cy="0"/>
          <a:chOff x="0" y="0"/>
          <a:chExt cx="0" cy="0"/>
        </a:xfrm>
      </p:grpSpPr>
      <p:sp>
        <p:nvSpPr>
          <p:cNvPr id="248" name="Google Shape;248;p16"/>
          <p:cNvSpPr/>
          <p:nvPr/>
        </p:nvSpPr>
        <p:spPr>
          <a:xfrm>
            <a:off x="548640" y="548640"/>
            <a:ext cx="10972800" cy="6400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000"/>
              <a:buFont typeface="Cambria"/>
              <a:buNone/>
            </a:pPr>
            <a:r>
              <a:rPr lang="en-US" sz="3000" b="1" i="0" u="none" strike="noStrike" cap="none">
                <a:solidFill>
                  <a:srgbClr val="FFFFFF"/>
                </a:solidFill>
                <a:latin typeface="Cambria"/>
                <a:ea typeface="Cambria"/>
                <a:cs typeface="Cambria"/>
                <a:sym typeface="Cambria"/>
              </a:rPr>
              <a:t>Don't Just Learn to Use AI —</a:t>
            </a:r>
            <a:endParaRPr sz="3000" b="0" i="0" u="none" strike="noStrike" cap="none">
              <a:solidFill>
                <a:schemeClr val="dk1"/>
              </a:solidFill>
              <a:latin typeface="Calibri"/>
              <a:ea typeface="Calibri"/>
              <a:cs typeface="Calibri"/>
              <a:sym typeface="Calibri"/>
            </a:endParaRPr>
          </a:p>
        </p:txBody>
      </p:sp>
      <p:sp>
        <p:nvSpPr>
          <p:cNvPr id="249" name="Google Shape;249;p16"/>
          <p:cNvSpPr/>
          <p:nvPr/>
        </p:nvSpPr>
        <p:spPr>
          <a:xfrm>
            <a:off x="548640" y="1097280"/>
            <a:ext cx="10972800" cy="6400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3000"/>
              <a:buFont typeface="Cambria"/>
              <a:buNone/>
            </a:pPr>
            <a:r>
              <a:rPr lang="en-US" sz="3000" b="1" i="0" u="none" strike="noStrike" cap="none">
                <a:solidFill>
                  <a:srgbClr val="CADCFC"/>
                </a:solidFill>
                <a:latin typeface="Cambria"/>
                <a:ea typeface="Cambria"/>
                <a:cs typeface="Cambria"/>
                <a:sym typeface="Cambria"/>
              </a:rPr>
              <a:t>Learn to Build the Workflow</a:t>
            </a:r>
            <a:endParaRPr sz="3000" b="0" i="0" u="none" strike="noStrike" cap="none">
              <a:solidFill>
                <a:schemeClr val="dk1"/>
              </a:solidFill>
              <a:latin typeface="Calibri"/>
              <a:ea typeface="Calibri"/>
              <a:cs typeface="Calibri"/>
              <a:sym typeface="Calibri"/>
            </a:endParaRPr>
          </a:p>
        </p:txBody>
      </p:sp>
      <p:sp>
        <p:nvSpPr>
          <p:cNvPr id="250" name="Google Shape;250;p16"/>
          <p:cNvSpPr/>
          <p:nvPr/>
        </p:nvSpPr>
        <p:spPr>
          <a:xfrm>
            <a:off x="731520" y="2194560"/>
            <a:ext cx="548640" cy="548640"/>
          </a:xfrm>
          <a:prstGeom prst="ellipse">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a:off x="731520" y="2194560"/>
            <a:ext cx="54864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2000"/>
              <a:buFont typeface="Calibri"/>
              <a:buNone/>
            </a:pPr>
            <a:r>
              <a:rPr lang="en-US" sz="2000" b="1" i="0" u="none" strike="noStrike" cap="none">
                <a:solidFill>
                  <a:srgbClr val="1E2761"/>
                </a:solidFill>
                <a:latin typeface="Calibri"/>
                <a:ea typeface="Calibri"/>
                <a:cs typeface="Calibri"/>
                <a:sym typeface="Calibri"/>
              </a:rPr>
              <a:t>1</a:t>
            </a:r>
            <a:endParaRPr sz="2000" b="0" i="0" u="none" strike="noStrike" cap="none">
              <a:solidFill>
                <a:schemeClr val="dk1"/>
              </a:solidFill>
              <a:latin typeface="Calibri"/>
              <a:ea typeface="Calibri"/>
              <a:cs typeface="Calibri"/>
              <a:sym typeface="Calibri"/>
            </a:endParaRPr>
          </a:p>
        </p:txBody>
      </p:sp>
      <p:sp>
        <p:nvSpPr>
          <p:cNvPr id="252" name="Google Shape;252;p16"/>
          <p:cNvSpPr/>
          <p:nvPr/>
        </p:nvSpPr>
        <p:spPr>
          <a:xfrm>
            <a:off x="1554480" y="2148840"/>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Understand the model</a:t>
            </a:r>
            <a:endParaRPr sz="1900" b="0" i="0" u="none" strike="noStrike" cap="none">
              <a:solidFill>
                <a:schemeClr val="dk1"/>
              </a:solidFill>
              <a:latin typeface="Calibri"/>
              <a:ea typeface="Calibri"/>
              <a:cs typeface="Calibri"/>
              <a:sym typeface="Calibri"/>
            </a:endParaRPr>
          </a:p>
        </p:txBody>
      </p:sp>
      <p:sp>
        <p:nvSpPr>
          <p:cNvPr id="253" name="Google Shape;253;p16"/>
          <p:cNvSpPr/>
          <p:nvPr/>
        </p:nvSpPr>
        <p:spPr>
          <a:xfrm>
            <a:off x="1554480" y="2578608"/>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1400"/>
              <a:buFont typeface="Calibri"/>
              <a:buNone/>
            </a:pPr>
            <a:r>
              <a:rPr lang="en-US" sz="1400" b="0" i="0" u="none" strike="noStrike" cap="none">
                <a:solidFill>
                  <a:srgbClr val="CADCFC"/>
                </a:solidFill>
                <a:latin typeface="Calibri"/>
                <a:ea typeface="Calibri"/>
                <a:cs typeface="Calibri"/>
                <a:sym typeface="Calibri"/>
              </a:rPr>
              <a:t>It predicts. It doesn't retrieve truth.</a:t>
            </a:r>
            <a:endParaRPr sz="1400" b="0" i="0" u="none" strike="noStrike" cap="none">
              <a:solidFill>
                <a:schemeClr val="dk1"/>
              </a:solidFill>
              <a:latin typeface="Calibri"/>
              <a:ea typeface="Calibri"/>
              <a:cs typeface="Calibri"/>
              <a:sym typeface="Calibri"/>
            </a:endParaRPr>
          </a:p>
        </p:txBody>
      </p:sp>
      <p:sp>
        <p:nvSpPr>
          <p:cNvPr id="254" name="Google Shape;254;p16"/>
          <p:cNvSpPr/>
          <p:nvPr/>
        </p:nvSpPr>
        <p:spPr>
          <a:xfrm>
            <a:off x="731520" y="3246120"/>
            <a:ext cx="548640" cy="548640"/>
          </a:xfrm>
          <a:prstGeom prst="ellipse">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a:off x="731520" y="3246120"/>
            <a:ext cx="54864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2000"/>
              <a:buFont typeface="Calibri"/>
              <a:buNone/>
            </a:pPr>
            <a:r>
              <a:rPr lang="en-US" sz="2000" b="1" i="0" u="none" strike="noStrike" cap="none">
                <a:solidFill>
                  <a:srgbClr val="1E2761"/>
                </a:solidFill>
                <a:latin typeface="Calibri"/>
                <a:ea typeface="Calibri"/>
                <a:cs typeface="Calibri"/>
                <a:sym typeface="Calibri"/>
              </a:rPr>
              <a:t>2</a:t>
            </a:r>
            <a:endParaRPr sz="2000" b="0" i="0" u="none" strike="noStrike" cap="none">
              <a:solidFill>
                <a:schemeClr val="dk1"/>
              </a:solidFill>
              <a:latin typeface="Calibri"/>
              <a:ea typeface="Calibri"/>
              <a:cs typeface="Calibri"/>
              <a:sym typeface="Calibri"/>
            </a:endParaRPr>
          </a:p>
        </p:txBody>
      </p:sp>
      <p:sp>
        <p:nvSpPr>
          <p:cNvPr id="256" name="Google Shape;256;p16"/>
          <p:cNvSpPr/>
          <p:nvPr/>
        </p:nvSpPr>
        <p:spPr>
          <a:xfrm>
            <a:off x="1554480" y="3200400"/>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Control the context</a:t>
            </a:r>
            <a:endParaRPr sz="1900" b="0" i="0" u="none" strike="noStrike" cap="none">
              <a:solidFill>
                <a:schemeClr val="dk1"/>
              </a:solidFill>
              <a:latin typeface="Calibri"/>
              <a:ea typeface="Calibri"/>
              <a:cs typeface="Calibri"/>
              <a:sym typeface="Calibri"/>
            </a:endParaRPr>
          </a:p>
        </p:txBody>
      </p:sp>
      <p:sp>
        <p:nvSpPr>
          <p:cNvPr id="257" name="Google Shape;257;p16"/>
          <p:cNvSpPr/>
          <p:nvPr/>
        </p:nvSpPr>
        <p:spPr>
          <a:xfrm>
            <a:off x="1554480" y="3630168"/>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1400"/>
              <a:buFont typeface="Calibri"/>
              <a:buNone/>
            </a:pPr>
            <a:r>
              <a:rPr lang="en-US" sz="1400" b="0" i="0" u="none" strike="noStrike" cap="none">
                <a:solidFill>
                  <a:srgbClr val="CADCFC"/>
                </a:solidFill>
                <a:latin typeface="Calibri"/>
                <a:ea typeface="Calibri"/>
                <a:cs typeface="Calibri"/>
                <a:sym typeface="Calibri"/>
              </a:rPr>
              <a:t>The documents you give it decide the quality of its answers.</a:t>
            </a:r>
            <a:endParaRPr sz="1400" b="0" i="0" u="none" strike="noStrike" cap="none">
              <a:solidFill>
                <a:schemeClr val="dk1"/>
              </a:solidFill>
              <a:latin typeface="Calibri"/>
              <a:ea typeface="Calibri"/>
              <a:cs typeface="Calibri"/>
              <a:sym typeface="Calibri"/>
            </a:endParaRPr>
          </a:p>
        </p:txBody>
      </p:sp>
      <p:sp>
        <p:nvSpPr>
          <p:cNvPr id="258" name="Google Shape;258;p16"/>
          <p:cNvSpPr/>
          <p:nvPr/>
        </p:nvSpPr>
        <p:spPr>
          <a:xfrm>
            <a:off x="731520" y="4297680"/>
            <a:ext cx="548640" cy="548640"/>
          </a:xfrm>
          <a:prstGeom prst="ellipse">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6"/>
          <p:cNvSpPr/>
          <p:nvPr/>
        </p:nvSpPr>
        <p:spPr>
          <a:xfrm>
            <a:off x="731520" y="4297680"/>
            <a:ext cx="54864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2000"/>
              <a:buFont typeface="Calibri"/>
              <a:buNone/>
            </a:pPr>
            <a:r>
              <a:rPr lang="en-US" sz="2000" b="1" i="0" u="none" strike="noStrike" cap="none">
                <a:solidFill>
                  <a:srgbClr val="1E2761"/>
                </a:solidFill>
                <a:latin typeface="Calibri"/>
                <a:ea typeface="Calibri"/>
                <a:cs typeface="Calibri"/>
                <a:sym typeface="Calibri"/>
              </a:rPr>
              <a:t>3</a:t>
            </a:r>
            <a:endParaRPr sz="2000" b="0" i="0" u="none" strike="noStrike" cap="none">
              <a:solidFill>
                <a:schemeClr val="dk1"/>
              </a:solidFill>
              <a:latin typeface="Calibri"/>
              <a:ea typeface="Calibri"/>
              <a:cs typeface="Calibri"/>
              <a:sym typeface="Calibri"/>
            </a:endParaRPr>
          </a:p>
        </p:txBody>
      </p:sp>
      <p:sp>
        <p:nvSpPr>
          <p:cNvPr id="260" name="Google Shape;260;p16"/>
          <p:cNvSpPr/>
          <p:nvPr/>
        </p:nvSpPr>
        <p:spPr>
          <a:xfrm>
            <a:off x="1554480" y="4251960"/>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900"/>
              <a:buFont typeface="Calibri"/>
              <a:buNone/>
            </a:pPr>
            <a:r>
              <a:rPr lang="en-US" sz="1900" b="1" i="0" u="none" strike="noStrike" cap="none">
                <a:solidFill>
                  <a:srgbClr val="FFFFFF"/>
                </a:solidFill>
                <a:latin typeface="Calibri"/>
                <a:ea typeface="Calibri"/>
                <a:cs typeface="Calibri"/>
                <a:sym typeface="Calibri"/>
              </a:rPr>
              <a:t>Build the workflow</a:t>
            </a:r>
            <a:endParaRPr sz="1900" b="0" i="0" u="none" strike="noStrike" cap="none">
              <a:solidFill>
                <a:schemeClr val="dk1"/>
              </a:solidFill>
              <a:latin typeface="Calibri"/>
              <a:ea typeface="Calibri"/>
              <a:cs typeface="Calibri"/>
              <a:sym typeface="Calibri"/>
            </a:endParaRPr>
          </a:p>
        </p:txBody>
      </p:sp>
      <p:sp>
        <p:nvSpPr>
          <p:cNvPr id="261" name="Google Shape;261;p16"/>
          <p:cNvSpPr/>
          <p:nvPr/>
        </p:nvSpPr>
        <p:spPr>
          <a:xfrm>
            <a:off x="1554480" y="4681728"/>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1400"/>
              <a:buFont typeface="Calibri"/>
              <a:buNone/>
            </a:pPr>
            <a:r>
              <a:rPr lang="en-US" sz="1400" b="0" i="0" u="none" strike="noStrike" cap="none">
                <a:solidFill>
                  <a:srgbClr val="CADCFC"/>
                </a:solidFill>
                <a:latin typeface="Calibri"/>
                <a:ea typeface="Calibri"/>
                <a:cs typeface="Calibri"/>
                <a:sym typeface="Calibri"/>
              </a:rPr>
              <a:t>The real value isn't the chatbot — it's connecting AI to the work you actually do.</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24"/>
        <p:cNvGrpSpPr/>
        <p:nvPr/>
      </p:nvGrpSpPr>
      <p:grpSpPr>
        <a:xfrm>
          <a:off x="0" y="0"/>
          <a:ext cx="0" cy="0"/>
          <a:chOff x="0" y="0"/>
          <a:chExt cx="0" cy="0"/>
        </a:xfrm>
      </p:grpSpPr>
      <p:sp>
        <p:nvSpPr>
          <p:cNvPr id="25" name="Google Shape;25;p5"/>
          <p:cNvSpPr/>
          <p:nvPr/>
        </p:nvSpPr>
        <p:spPr>
          <a:xfrm>
            <a:off x="548640" y="457200"/>
            <a:ext cx="10972800" cy="8229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400"/>
              <a:buFont typeface="Cambria"/>
              <a:buNone/>
            </a:pPr>
            <a:r>
              <a:rPr lang="en-US" sz="3400" b="1" i="0" u="none" strike="noStrike" cap="none">
                <a:solidFill>
                  <a:srgbClr val="FFFFFF"/>
                </a:solidFill>
                <a:latin typeface="Cambria"/>
                <a:ea typeface="Cambria"/>
                <a:cs typeface="Cambria"/>
                <a:sym typeface="Cambria"/>
              </a:rPr>
              <a:t>You Have 30 Minutes and 250 Pages</a:t>
            </a:r>
            <a:endParaRPr sz="3400" b="0" i="0" u="none" strike="noStrike" cap="none">
              <a:solidFill>
                <a:schemeClr val="dk1"/>
              </a:solidFill>
              <a:latin typeface="Calibri"/>
              <a:ea typeface="Calibri"/>
              <a:cs typeface="Calibri"/>
              <a:sym typeface="Calibri"/>
            </a:endParaRPr>
          </a:p>
        </p:txBody>
      </p:sp>
      <p:sp>
        <p:nvSpPr>
          <p:cNvPr id="26" name="Google Shape;26;p5"/>
          <p:cNvSpPr/>
          <p:nvPr/>
        </p:nvSpPr>
        <p:spPr>
          <a:xfrm>
            <a:off x="731520" y="1828800"/>
            <a:ext cx="3200400" cy="1463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CADCFC"/>
              </a:buClr>
              <a:buSzPts val="9000"/>
              <a:buFont typeface="Cambria"/>
              <a:buNone/>
            </a:pPr>
            <a:r>
              <a:rPr lang="en-US" sz="9000" b="1" i="0" u="none" strike="noStrike" cap="none">
                <a:solidFill>
                  <a:srgbClr val="CADCFC"/>
                </a:solidFill>
                <a:latin typeface="Cambria"/>
                <a:ea typeface="Cambria"/>
                <a:cs typeface="Cambria"/>
                <a:sym typeface="Cambria"/>
              </a:rPr>
              <a:t>30</a:t>
            </a:r>
            <a:endParaRPr sz="9000" b="0" i="0" u="none" strike="noStrike" cap="none">
              <a:solidFill>
                <a:schemeClr val="dk1"/>
              </a:solidFill>
              <a:latin typeface="Calibri"/>
              <a:ea typeface="Calibri"/>
              <a:cs typeface="Calibri"/>
              <a:sym typeface="Calibri"/>
            </a:endParaRPr>
          </a:p>
        </p:txBody>
      </p:sp>
      <p:sp>
        <p:nvSpPr>
          <p:cNvPr id="27" name="Google Shape;27;p5"/>
          <p:cNvSpPr/>
          <p:nvPr/>
        </p:nvSpPr>
        <p:spPr>
          <a:xfrm>
            <a:off x="731520" y="3200400"/>
            <a:ext cx="32004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CADCFC"/>
              </a:buClr>
              <a:buSzPts val="1600"/>
              <a:buFont typeface="Calibri"/>
              <a:buNone/>
            </a:pPr>
            <a:r>
              <a:rPr lang="en-US" sz="1600" b="0" i="0" u="none" strike="noStrike" cap="none">
                <a:solidFill>
                  <a:srgbClr val="CADCFC"/>
                </a:solidFill>
                <a:latin typeface="Calibri"/>
                <a:ea typeface="Calibri"/>
                <a:cs typeface="Calibri"/>
                <a:sym typeface="Calibri"/>
              </a:rPr>
              <a:t>MINUTES</a:t>
            </a:r>
            <a:endParaRPr sz="1600" b="0" i="0" u="none" strike="noStrike" cap="none">
              <a:solidFill>
                <a:schemeClr val="dk1"/>
              </a:solidFill>
              <a:latin typeface="Calibri"/>
              <a:ea typeface="Calibri"/>
              <a:cs typeface="Calibri"/>
              <a:sym typeface="Calibri"/>
            </a:endParaRPr>
          </a:p>
        </p:txBody>
      </p:sp>
      <p:cxnSp>
        <p:nvCxnSpPr>
          <p:cNvPr id="28" name="Google Shape;28;p5"/>
          <p:cNvCxnSpPr/>
          <p:nvPr/>
        </p:nvCxnSpPr>
        <p:spPr>
          <a:xfrm>
            <a:off x="4206240" y="2011680"/>
            <a:ext cx="0" cy="1828800"/>
          </a:xfrm>
          <a:prstGeom prst="straightConnector1">
            <a:avLst/>
          </a:prstGeom>
          <a:noFill/>
          <a:ln w="19050" cap="flat" cmpd="sng">
            <a:solidFill>
              <a:srgbClr val="CADCFC"/>
            </a:solidFill>
            <a:prstDash val="dash"/>
            <a:round/>
            <a:headEnd type="none" w="sm" len="sm"/>
            <a:tailEnd type="none" w="sm" len="sm"/>
          </a:ln>
        </p:spPr>
      </p:cxnSp>
      <p:sp>
        <p:nvSpPr>
          <p:cNvPr id="29" name="Google Shape;29;p5"/>
          <p:cNvSpPr/>
          <p:nvPr/>
        </p:nvSpPr>
        <p:spPr>
          <a:xfrm>
            <a:off x="4572000" y="1828800"/>
            <a:ext cx="3200400" cy="1463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CADCFC"/>
              </a:buClr>
              <a:buSzPts val="9000"/>
              <a:buFont typeface="Cambria"/>
              <a:buNone/>
            </a:pPr>
            <a:r>
              <a:rPr lang="en-US" sz="9000" b="1" i="0" u="none" strike="noStrike" cap="none">
                <a:solidFill>
                  <a:srgbClr val="CADCFC"/>
                </a:solidFill>
                <a:latin typeface="Cambria"/>
                <a:ea typeface="Cambria"/>
                <a:cs typeface="Cambria"/>
                <a:sym typeface="Cambria"/>
              </a:rPr>
              <a:t>250</a:t>
            </a:r>
            <a:endParaRPr sz="9000" b="0" i="0" u="none" strike="noStrike" cap="none">
              <a:solidFill>
                <a:schemeClr val="dk1"/>
              </a:solidFill>
              <a:latin typeface="Calibri"/>
              <a:ea typeface="Calibri"/>
              <a:cs typeface="Calibri"/>
              <a:sym typeface="Calibri"/>
            </a:endParaRPr>
          </a:p>
        </p:txBody>
      </p:sp>
      <p:sp>
        <p:nvSpPr>
          <p:cNvPr id="30" name="Google Shape;30;p5"/>
          <p:cNvSpPr/>
          <p:nvPr/>
        </p:nvSpPr>
        <p:spPr>
          <a:xfrm>
            <a:off x="4572000" y="3200400"/>
            <a:ext cx="32004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CADCFC"/>
              </a:buClr>
              <a:buSzPts val="1600"/>
              <a:buFont typeface="Calibri"/>
              <a:buNone/>
            </a:pPr>
            <a:r>
              <a:rPr lang="en-US" sz="1600" b="0" i="0" u="none" strike="noStrike" cap="none">
                <a:solidFill>
                  <a:srgbClr val="CADCFC"/>
                </a:solidFill>
                <a:latin typeface="Calibri"/>
                <a:ea typeface="Calibri"/>
                <a:cs typeface="Calibri"/>
                <a:sym typeface="Calibri"/>
              </a:rPr>
              <a:t>PAGES</a:t>
            </a:r>
            <a:endParaRPr sz="1600" b="0" i="0" u="none" strike="noStrike" cap="none">
              <a:solidFill>
                <a:schemeClr val="dk1"/>
              </a:solidFill>
              <a:latin typeface="Calibri"/>
              <a:ea typeface="Calibri"/>
              <a:cs typeface="Calibri"/>
              <a:sym typeface="Calibri"/>
            </a:endParaRPr>
          </a:p>
        </p:txBody>
      </p:sp>
      <p:sp>
        <p:nvSpPr>
          <p:cNvPr id="31" name="Google Shape;31;p5"/>
          <p:cNvSpPr/>
          <p:nvPr/>
        </p:nvSpPr>
        <p:spPr>
          <a:xfrm>
            <a:off x="8503920" y="1737360"/>
            <a:ext cx="2468880" cy="3200400"/>
          </a:xfrm>
          <a:prstGeom prst="roundRect">
            <a:avLst>
              <a:gd name="adj" fmla="val 1852"/>
            </a:avLst>
          </a:prstGeom>
          <a:solidFill>
            <a:srgbClr val="FFFFFF"/>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8778240" y="2057400"/>
            <a:ext cx="192024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8778240" y="2441448"/>
            <a:ext cx="192024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a:off x="8778240" y="2825496"/>
            <a:ext cx="128016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8778240" y="3209544"/>
            <a:ext cx="192024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8778240" y="3593592"/>
            <a:ext cx="192024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8778240" y="3977640"/>
            <a:ext cx="128016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8778240" y="4361688"/>
            <a:ext cx="1920240" cy="91440"/>
          </a:xfrm>
          <a:prstGeom prst="rect">
            <a:avLst/>
          </a:prstGeom>
          <a:solidFill>
            <a:srgbClr val="C7C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pic>
        <p:nvPicPr>
          <p:cNvPr id="47" name="Google Shape;47;p6"/>
          <p:cNvPicPr preferRelativeResize="0"/>
          <p:nvPr/>
        </p:nvPicPr>
        <p:blipFill rotWithShape="1">
          <a:blip r:embed="rId3">
            <a:alphaModFix/>
          </a:blip>
          <a:srcRect/>
          <a:stretch/>
        </p:blipFill>
        <p:spPr>
          <a:xfrm>
            <a:off x="0" y="0"/>
            <a:ext cx="12192000" cy="6858000"/>
          </a:xfrm>
          <a:prstGeom prst="rect">
            <a:avLst/>
          </a:prstGeom>
          <a:noFill/>
          <a:ln>
            <a:noFill/>
          </a:ln>
        </p:spPr>
      </p:pic>
      <p:grpSp>
        <p:nvGrpSpPr>
          <p:cNvPr id="48" name="Google Shape;48;p6"/>
          <p:cNvGrpSpPr/>
          <p:nvPr/>
        </p:nvGrpSpPr>
        <p:grpSpPr>
          <a:xfrm>
            <a:off x="762000" y="762000"/>
            <a:ext cx="5715000" cy="4953000"/>
            <a:chOff x="762000" y="762000"/>
            <a:chExt cx="5715000" cy="4953000"/>
          </a:xfrm>
        </p:grpSpPr>
        <p:sp>
          <p:nvSpPr>
            <p:cNvPr id="49" name="Google Shape;49;p6"/>
            <p:cNvSpPr txBox="1"/>
            <p:nvPr/>
          </p:nvSpPr>
          <p:spPr>
            <a:xfrm>
              <a:off x="762000" y="762000"/>
              <a:ext cx="5715000" cy="152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885" b="1">
                  <a:solidFill>
                    <a:srgbClr val="FFFFFF"/>
                  </a:solidFill>
                  <a:latin typeface="Cambria"/>
                  <a:ea typeface="Cambria"/>
                  <a:cs typeface="Cambria"/>
                  <a:sym typeface="Cambria"/>
                </a:rPr>
                <a:t>Large Language Models</a:t>
              </a:r>
              <a:endParaRPr sz="3885" b="1">
                <a:solidFill>
                  <a:srgbClr val="FFFFFF"/>
                </a:solidFill>
                <a:latin typeface="Cambria"/>
                <a:ea typeface="Cambria"/>
                <a:cs typeface="Cambria"/>
                <a:sym typeface="Cambria"/>
              </a:endParaRPr>
            </a:p>
            <a:p>
              <a:pPr marL="0" lvl="0" indent="0" algn="l" rtl="0">
                <a:spcBef>
                  <a:spcPts val="600"/>
                </a:spcBef>
                <a:spcAft>
                  <a:spcPts val="0"/>
                </a:spcAft>
                <a:buNone/>
              </a:pPr>
              <a:r>
                <a:rPr lang="en-US" sz="1665" b="0">
                  <a:solidFill>
                    <a:srgbClr val="CADCFC"/>
                  </a:solidFill>
                  <a:latin typeface="Calibri"/>
                  <a:ea typeface="Calibri"/>
                  <a:cs typeface="Calibri"/>
                  <a:sym typeface="Calibri"/>
                </a:rPr>
                <a:t>The engine behind modern artificial intelligence and natural language understanding</a:t>
              </a:r>
              <a:endParaRPr sz="3885" b="1">
                <a:solidFill>
                  <a:srgbClr val="FFFFFF"/>
                </a:solidFill>
                <a:latin typeface="Cambria"/>
                <a:ea typeface="Cambria"/>
                <a:cs typeface="Cambria"/>
                <a:sym typeface="Cambria"/>
              </a:endParaRPr>
            </a:p>
          </p:txBody>
        </p:sp>
        <p:grpSp>
          <p:nvGrpSpPr>
            <p:cNvPr id="50" name="Google Shape;50;p6"/>
            <p:cNvGrpSpPr/>
            <p:nvPr/>
          </p:nvGrpSpPr>
          <p:grpSpPr>
            <a:xfrm>
              <a:off x="762000" y="2476500"/>
              <a:ext cx="2667000" cy="3238500"/>
              <a:chOff x="0" y="0"/>
              <a:chExt cx="2667000" cy="3238500"/>
            </a:xfrm>
          </p:grpSpPr>
          <p:sp>
            <p:nvSpPr>
              <p:cNvPr id="51" name="Google Shape;51;p6"/>
              <p:cNvSpPr/>
              <p:nvPr/>
            </p:nvSpPr>
            <p:spPr>
              <a:xfrm>
                <a:off x="0" y="0"/>
                <a:ext cx="2667000" cy="3238500"/>
              </a:xfrm>
              <a:prstGeom prst="roundRect">
                <a:avLst>
                  <a:gd name="adj" fmla="val 5714"/>
                </a:avLst>
              </a:prstGeom>
              <a:solidFill>
                <a:srgbClr val="1B2254"/>
              </a:solidFill>
              <a:ln w="14300" cap="flat" cmpd="sng">
                <a:solidFill>
                  <a:srgbClr val="CADCF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 name="Google Shape;52;p6"/>
              <p:cNvSpPr txBox="1"/>
              <p:nvPr/>
            </p:nvSpPr>
            <p:spPr>
              <a:xfrm>
                <a:off x="228600" y="228600"/>
                <a:ext cx="2209800" cy="2781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400" b="1">
                    <a:solidFill>
                      <a:srgbClr val="FFFFFF"/>
                    </a:solidFill>
                    <a:latin typeface="Cambria"/>
                    <a:ea typeface="Cambria"/>
                    <a:cs typeface="Cambria"/>
                    <a:sym typeface="Cambria"/>
                  </a:rPr>
                  <a:t>Deep learning</a:t>
                </a:r>
                <a:endParaRPr sz="2400" b="1">
                  <a:solidFill>
                    <a:srgbClr val="FFFFFF"/>
                  </a:solidFill>
                  <a:latin typeface="Cambria"/>
                  <a:ea typeface="Cambria"/>
                  <a:cs typeface="Cambria"/>
                  <a:sym typeface="Cambria"/>
                </a:endParaRPr>
              </a:p>
              <a:p>
                <a:pPr marL="0" lvl="0" indent="0" algn="l" rtl="0">
                  <a:spcBef>
                    <a:spcPts val="600"/>
                  </a:spcBef>
                  <a:spcAft>
                    <a:spcPts val="600"/>
                  </a:spcAft>
                  <a:buNone/>
                </a:pPr>
                <a:r>
                  <a:rPr lang="en-US" sz="1400" b="0">
                    <a:solidFill>
                      <a:srgbClr val="CADCFC"/>
                    </a:solidFill>
                    <a:latin typeface="Calibri"/>
                    <a:ea typeface="Calibri"/>
                    <a:cs typeface="Calibri"/>
                    <a:sym typeface="Calibri"/>
                  </a:rPr>
                  <a:t>Neural networks trained on vast datasets to recognize and generate human-like text structures.</a:t>
                </a:r>
                <a:endParaRPr sz="1400" b="0">
                  <a:solidFill>
                    <a:srgbClr val="CADCFC"/>
                  </a:solidFill>
                  <a:latin typeface="Calibri"/>
                  <a:ea typeface="Calibri"/>
                  <a:cs typeface="Calibri"/>
                  <a:sym typeface="Calibri"/>
                </a:endParaRPr>
              </a:p>
            </p:txBody>
          </p:sp>
        </p:grpSp>
        <p:grpSp>
          <p:nvGrpSpPr>
            <p:cNvPr id="53" name="Google Shape;53;p6"/>
            <p:cNvGrpSpPr/>
            <p:nvPr/>
          </p:nvGrpSpPr>
          <p:grpSpPr>
            <a:xfrm>
              <a:off x="3714750" y="2476500"/>
              <a:ext cx="2667000" cy="3238500"/>
              <a:chOff x="0" y="0"/>
              <a:chExt cx="2667000" cy="3238500"/>
            </a:xfrm>
          </p:grpSpPr>
          <p:sp>
            <p:nvSpPr>
              <p:cNvPr id="54" name="Google Shape;54;p6"/>
              <p:cNvSpPr/>
              <p:nvPr/>
            </p:nvSpPr>
            <p:spPr>
              <a:xfrm>
                <a:off x="0" y="0"/>
                <a:ext cx="2667000" cy="3238500"/>
              </a:xfrm>
              <a:prstGeom prst="roundRect">
                <a:avLst>
                  <a:gd name="adj" fmla="val 5714"/>
                </a:avLst>
              </a:prstGeom>
              <a:solidFill>
                <a:srgbClr val="1B2254"/>
              </a:solidFill>
              <a:ln w="14300" cap="flat" cmpd="sng">
                <a:solidFill>
                  <a:srgbClr val="CADCF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 name="Google Shape;55;p6"/>
              <p:cNvSpPr txBox="1"/>
              <p:nvPr/>
            </p:nvSpPr>
            <p:spPr>
              <a:xfrm>
                <a:off x="228600" y="228600"/>
                <a:ext cx="2209800" cy="2781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400" b="1">
                    <a:solidFill>
                      <a:srgbClr val="FFFFFF"/>
                    </a:solidFill>
                    <a:latin typeface="Cambria"/>
                    <a:ea typeface="Cambria"/>
                    <a:cs typeface="Cambria"/>
                    <a:sym typeface="Cambria"/>
                  </a:rPr>
                  <a:t>Scale &amp; Context</a:t>
                </a:r>
                <a:endParaRPr sz="2400" b="1">
                  <a:solidFill>
                    <a:srgbClr val="FFFFFF"/>
                  </a:solidFill>
                  <a:latin typeface="Cambria"/>
                  <a:ea typeface="Cambria"/>
                  <a:cs typeface="Cambria"/>
                  <a:sym typeface="Cambria"/>
                </a:endParaRPr>
              </a:p>
              <a:p>
                <a:pPr marL="0" lvl="0" indent="0" algn="l" rtl="0">
                  <a:spcBef>
                    <a:spcPts val="600"/>
                  </a:spcBef>
                  <a:spcAft>
                    <a:spcPts val="600"/>
                  </a:spcAft>
                  <a:buNone/>
                </a:pPr>
                <a:r>
                  <a:rPr lang="en-US" sz="1400" b="0">
                    <a:solidFill>
                      <a:srgbClr val="CADCFC"/>
                    </a:solidFill>
                    <a:latin typeface="Calibri"/>
                    <a:ea typeface="Calibri"/>
                    <a:cs typeface="Calibri"/>
                    <a:sym typeface="Calibri"/>
                  </a:rPr>
                  <a:t>Billions of parameters enabling complex reasoning, in-context learning, and multi-turn conversations.</a:t>
                </a:r>
                <a:endParaRPr sz="1400" b="0">
                  <a:solidFill>
                    <a:srgbClr val="CADCFC"/>
                  </a:solidFill>
                  <a:latin typeface="Calibri"/>
                  <a:ea typeface="Calibri"/>
                  <a:cs typeface="Calibri"/>
                  <a:sym typeface="Calibri"/>
                </a:endParaRPr>
              </a:p>
            </p:txBody>
          </p:sp>
        </p:grpSp>
      </p:grpSp>
      <p:pic>
        <p:nvPicPr>
          <p:cNvPr id="56" name="Google Shape;56;p6" descr="A sophisticated abstract digital visualization of an artificial neural network, with glowing nodes and dynamic data connections, representing large language model intelligence, set against a dark blue high-tech background"/>
          <p:cNvPicPr preferRelativeResize="0"/>
          <p:nvPr/>
        </p:nvPicPr>
        <p:blipFill rotWithShape="1">
          <a:blip r:embed="rId4">
            <a:alphaModFix/>
          </a:blip>
          <a:srcRect/>
          <a:stretch/>
        </p:blipFill>
        <p:spPr>
          <a:xfrm>
            <a:off x="7048500" y="1333500"/>
            <a:ext cx="4381500" cy="4381500"/>
          </a:xfrm>
          <a:prstGeom prst="roundRect">
            <a:avLst>
              <a:gd name="adj" fmla="val 5217"/>
            </a:avLst>
          </a:prstGeom>
          <a:noFill/>
          <a:ln>
            <a:noFill/>
          </a:ln>
        </p:spPr>
      </p:pic>
      <p:sp>
        <p:nvSpPr>
          <p:cNvPr id="57" name="Google Shape;57;p6"/>
          <p:cNvSpPr/>
          <p:nvPr/>
        </p:nvSpPr>
        <p:spPr>
          <a:xfrm>
            <a:off x="7048500" y="1333500"/>
            <a:ext cx="4381500" cy="4381500"/>
          </a:xfrm>
          <a:prstGeom prst="roundRect">
            <a:avLst>
              <a:gd name="adj" fmla="val 5217"/>
            </a:avLst>
          </a:prstGeom>
          <a:solidFill>
            <a:srgbClr val="000000">
              <a:alpha val="0"/>
            </a:srgbClr>
          </a:solidFill>
          <a:ln w="14300" cap="flat" cmpd="sng">
            <a:solidFill>
              <a:srgbClr val="CADCF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
        <p:cNvGrpSpPr/>
        <p:nvPr/>
      </p:nvGrpSpPr>
      <p:grpSpPr>
        <a:xfrm>
          <a:off x="0" y="0"/>
          <a:ext cx="0" cy="0"/>
          <a:chOff x="0" y="0"/>
          <a:chExt cx="0" cy="0"/>
        </a:xfrm>
      </p:grpSpPr>
      <p:sp>
        <p:nvSpPr>
          <p:cNvPr id="66" name="Google Shape;66;p7"/>
          <p:cNvSpPr txBox="1"/>
          <p:nvPr/>
        </p:nvSpPr>
        <p:spPr>
          <a:xfrm>
            <a:off x="762000" y="571500"/>
            <a:ext cx="10668000" cy="1143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600" b="1">
                <a:solidFill>
                  <a:srgbClr val="FFFFFF"/>
                </a:solidFill>
                <a:latin typeface="Cambria"/>
                <a:ea typeface="Cambria"/>
                <a:cs typeface="Cambria"/>
                <a:sym typeface="Cambria"/>
              </a:rPr>
              <a:t>Cloud-Based vs. Local LLMs</a:t>
            </a:r>
            <a:endParaRPr sz="3600" b="1">
              <a:solidFill>
                <a:srgbClr val="FFFFFF"/>
              </a:solidFill>
              <a:latin typeface="Cambria"/>
              <a:ea typeface="Cambria"/>
              <a:cs typeface="Cambria"/>
              <a:sym typeface="Cambria"/>
            </a:endParaRPr>
          </a:p>
          <a:p>
            <a:pPr marL="0" lvl="0" indent="0" algn="l" rtl="0">
              <a:spcBef>
                <a:spcPts val="600"/>
              </a:spcBef>
              <a:spcAft>
                <a:spcPts val="600"/>
              </a:spcAft>
              <a:buNone/>
            </a:pPr>
            <a:r>
              <a:rPr lang="en-US" sz="1600" b="0">
                <a:solidFill>
                  <a:srgbClr val="CADCFC"/>
                </a:solidFill>
                <a:latin typeface="Calibri"/>
                <a:ea typeface="Calibri"/>
                <a:cs typeface="Calibri"/>
                <a:sym typeface="Calibri"/>
              </a:rPr>
              <a:t>Choosing the right environment for your intelligence and computational needs</a:t>
            </a:r>
            <a:endParaRPr sz="1600" b="0">
              <a:solidFill>
                <a:srgbClr val="CADCFC"/>
              </a:solidFill>
              <a:latin typeface="Calibri"/>
              <a:ea typeface="Calibri"/>
              <a:cs typeface="Calibri"/>
              <a:sym typeface="Calibri"/>
            </a:endParaRPr>
          </a:p>
        </p:txBody>
      </p:sp>
      <p:grpSp>
        <p:nvGrpSpPr>
          <p:cNvPr id="67" name="Google Shape;67;p7"/>
          <p:cNvGrpSpPr/>
          <p:nvPr/>
        </p:nvGrpSpPr>
        <p:grpSpPr>
          <a:xfrm>
            <a:off x="762000" y="2000250"/>
            <a:ext cx="4953000" cy="4095900"/>
            <a:chOff x="0" y="0"/>
            <a:chExt cx="4953000" cy="4095900"/>
          </a:xfrm>
        </p:grpSpPr>
        <p:sp>
          <p:nvSpPr>
            <p:cNvPr id="68" name="Google Shape;68;p7"/>
            <p:cNvSpPr/>
            <p:nvPr/>
          </p:nvSpPr>
          <p:spPr>
            <a:xfrm>
              <a:off x="0" y="0"/>
              <a:ext cx="4953000" cy="4095900"/>
            </a:xfrm>
            <a:prstGeom prst="roundRect">
              <a:avLst>
                <a:gd name="adj" fmla="val 3720"/>
              </a:avLst>
            </a:prstGeom>
            <a:solidFill>
              <a:srgbClr val="1B2254"/>
            </a:solidFill>
            <a:ln w="14300" cap="flat" cmpd="sng">
              <a:solidFill>
                <a:srgbClr val="CADCF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 name="Google Shape;69;p7"/>
            <p:cNvSpPr txBox="1"/>
            <p:nvPr/>
          </p:nvSpPr>
          <p:spPr>
            <a:xfrm>
              <a:off x="285750" y="285750"/>
              <a:ext cx="4381500" cy="3524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400" b="1">
                  <a:solidFill>
                    <a:srgbClr val="CADCFC"/>
                  </a:solidFill>
                  <a:latin typeface="Cambria"/>
                  <a:ea typeface="Cambria"/>
                  <a:cs typeface="Cambria"/>
                  <a:sym typeface="Cambria"/>
                </a:rPr>
                <a:t>Cloud-Based LLMs</a:t>
              </a:r>
              <a:endParaRPr sz="2400" b="1">
                <a:solidFill>
                  <a:srgbClr val="CADCFC"/>
                </a:solidFill>
                <a:latin typeface="Cambria"/>
                <a:ea typeface="Cambria"/>
                <a:cs typeface="Cambria"/>
                <a:sym typeface="Cambria"/>
              </a:endParaRPr>
            </a:p>
            <a:p>
              <a:pPr marL="0" lvl="0" indent="0" algn="l" rtl="0">
                <a:spcBef>
                  <a:spcPts val="600"/>
                </a:spcBef>
                <a:spcAft>
                  <a:spcPts val="0"/>
                </a:spcAft>
                <a:buNone/>
              </a:pPr>
              <a:r>
                <a:rPr lang="en-US" sz="1300" b="0">
                  <a:solidFill>
                    <a:srgbClr val="CADCFC"/>
                  </a:solidFill>
                  <a:latin typeface="Calibri"/>
                  <a:ea typeface="Calibri"/>
                  <a:cs typeface="Calibri"/>
                  <a:sym typeface="Calibri"/>
                </a:rPr>
                <a:t>Leveraging massive remote server farms operated by third-party providers for maximum raw power.</a:t>
              </a:r>
              <a:endParaRPr sz="1300" b="0">
                <a:solidFill>
                  <a:srgbClr val="CADCFC"/>
                </a:solidFill>
                <a:latin typeface="Calibri"/>
                <a:ea typeface="Calibri"/>
                <a:cs typeface="Calibri"/>
                <a:sym typeface="Calibri"/>
              </a:endParaRPr>
            </a:p>
            <a:p>
              <a:pPr marL="457200" lvl="0" indent="-311150" algn="l" rtl="0">
                <a:spcBef>
                  <a:spcPts val="1500"/>
                </a:spcBef>
                <a:spcAft>
                  <a:spcPts val="0"/>
                </a:spcAft>
                <a:buClr>
                  <a:srgbClr val="CADCFC"/>
                </a:buClr>
                <a:buSzPts val="1300"/>
                <a:buFont typeface="Calibri"/>
                <a:buChar char="●"/>
              </a:pPr>
              <a:r>
                <a:rPr lang="en-US" sz="1400" b="1">
                  <a:solidFill>
                    <a:srgbClr val="FFFFFF"/>
                  </a:solidFill>
                  <a:latin typeface="Calibri"/>
                  <a:ea typeface="Calibri"/>
                  <a:cs typeface="Calibri"/>
                  <a:sym typeface="Calibri"/>
                </a:rPr>
                <a:t>Infinite Scale:</a:t>
              </a:r>
              <a:r>
                <a:rPr lang="en-US" sz="1300" b="0">
                  <a:solidFill>
                    <a:srgbClr val="CADCFC"/>
                  </a:solidFill>
                  <a:latin typeface="Calibri"/>
                  <a:ea typeface="Calibri"/>
                  <a:cs typeface="Calibri"/>
                  <a:sym typeface="Calibri"/>
                </a:rPr>
                <a:t> Access models with hundreds of billions of parameters without local hardware limitations.</a:t>
              </a:r>
              <a:endParaRPr sz="1300" b="0">
                <a:solidFill>
                  <a:srgbClr val="CADCFC"/>
                </a:solidFill>
                <a:latin typeface="Calibri"/>
                <a:ea typeface="Calibri"/>
                <a:cs typeface="Calibri"/>
                <a:sym typeface="Calibri"/>
              </a:endParaRPr>
            </a:p>
            <a:p>
              <a:pPr marL="457200" lvl="0" indent="-311150" algn="l" rtl="0">
                <a:spcBef>
                  <a:spcPts val="750"/>
                </a:spcBef>
                <a:spcAft>
                  <a:spcPts val="0"/>
                </a:spcAft>
                <a:buClr>
                  <a:srgbClr val="CADCFC"/>
                </a:buClr>
                <a:buSzPts val="1300"/>
                <a:buFont typeface="Calibri"/>
                <a:buChar char="●"/>
              </a:pPr>
              <a:r>
                <a:rPr lang="en-US" sz="1400" b="1">
                  <a:solidFill>
                    <a:srgbClr val="FFFFFF"/>
                  </a:solidFill>
                  <a:latin typeface="Calibri"/>
                  <a:ea typeface="Calibri"/>
                  <a:cs typeface="Calibri"/>
                  <a:sym typeface="Calibri"/>
                </a:rPr>
                <a:t>Zero Maintenance:</a:t>
              </a:r>
              <a:r>
                <a:rPr lang="en-US" sz="1300" b="0">
                  <a:solidFill>
                    <a:srgbClr val="CADCFC"/>
                  </a:solidFill>
                  <a:latin typeface="Calibri"/>
                  <a:ea typeface="Calibri"/>
                  <a:cs typeface="Calibri"/>
                  <a:sym typeface="Calibri"/>
                </a:rPr>
                <a:t> No setup, installation, or hardware depreciation costs. Always up-to-date.</a:t>
              </a:r>
              <a:endParaRPr sz="1300" b="0">
                <a:solidFill>
                  <a:srgbClr val="CADCFC"/>
                </a:solidFill>
                <a:latin typeface="Calibri"/>
                <a:ea typeface="Calibri"/>
                <a:cs typeface="Calibri"/>
                <a:sym typeface="Calibri"/>
              </a:endParaRPr>
            </a:p>
            <a:p>
              <a:pPr marL="457200" lvl="0" indent="-311150" algn="l" rtl="0">
                <a:spcBef>
                  <a:spcPts val="750"/>
                </a:spcBef>
                <a:spcAft>
                  <a:spcPts val="750"/>
                </a:spcAft>
                <a:buClr>
                  <a:srgbClr val="CADCFC"/>
                </a:buClr>
                <a:buSzPts val="1300"/>
                <a:buFont typeface="Calibri"/>
                <a:buChar char="●"/>
              </a:pPr>
              <a:r>
                <a:rPr lang="en-US" sz="1400" b="1">
                  <a:solidFill>
                    <a:srgbClr val="FFFFFF"/>
                  </a:solidFill>
                  <a:latin typeface="Calibri"/>
                  <a:ea typeface="Calibri"/>
                  <a:cs typeface="Calibri"/>
                  <a:sym typeface="Calibri"/>
                </a:rPr>
                <a:t>Convenience:</a:t>
              </a:r>
              <a:r>
                <a:rPr lang="en-US" sz="1300" b="0">
                  <a:solidFill>
                    <a:srgbClr val="CADCFC"/>
                  </a:solidFill>
                  <a:latin typeface="Calibri"/>
                  <a:ea typeface="Calibri"/>
                  <a:cs typeface="Calibri"/>
                  <a:sym typeface="Calibri"/>
                </a:rPr>
                <a:t> Quick API integration to deploy advanced capabilities immediately.</a:t>
              </a:r>
              <a:endParaRPr sz="1300" b="0">
                <a:solidFill>
                  <a:srgbClr val="CADCFC"/>
                </a:solidFill>
                <a:latin typeface="Calibri"/>
                <a:ea typeface="Calibri"/>
                <a:cs typeface="Calibri"/>
                <a:sym typeface="Calibri"/>
              </a:endParaRPr>
            </a:p>
          </p:txBody>
        </p:sp>
      </p:grpSp>
      <p:grpSp>
        <p:nvGrpSpPr>
          <p:cNvPr id="70" name="Google Shape;70;p7"/>
          <p:cNvGrpSpPr/>
          <p:nvPr/>
        </p:nvGrpSpPr>
        <p:grpSpPr>
          <a:xfrm>
            <a:off x="6477000" y="2000250"/>
            <a:ext cx="4953000" cy="4095900"/>
            <a:chOff x="0" y="0"/>
            <a:chExt cx="4953000" cy="4095900"/>
          </a:xfrm>
        </p:grpSpPr>
        <p:sp>
          <p:nvSpPr>
            <p:cNvPr id="71" name="Google Shape;71;p7"/>
            <p:cNvSpPr/>
            <p:nvPr/>
          </p:nvSpPr>
          <p:spPr>
            <a:xfrm>
              <a:off x="0" y="0"/>
              <a:ext cx="4953000" cy="4095900"/>
            </a:xfrm>
            <a:prstGeom prst="roundRect">
              <a:avLst>
                <a:gd name="adj" fmla="val 3720"/>
              </a:avLst>
            </a:prstGeom>
            <a:solidFill>
              <a:srgbClr val="1B2254"/>
            </a:solidFill>
            <a:ln w="14300" cap="flat" cmpd="sng">
              <a:solidFill>
                <a:srgbClr val="CADCF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2" name="Google Shape;72;p7"/>
            <p:cNvSpPr txBox="1"/>
            <p:nvPr/>
          </p:nvSpPr>
          <p:spPr>
            <a:xfrm>
              <a:off x="285750" y="285750"/>
              <a:ext cx="4381500" cy="3524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400" b="1">
                  <a:solidFill>
                    <a:srgbClr val="FFFFFF"/>
                  </a:solidFill>
                  <a:latin typeface="Cambria"/>
                  <a:ea typeface="Cambria"/>
                  <a:cs typeface="Cambria"/>
                  <a:sym typeface="Cambria"/>
                </a:rPr>
                <a:t>Local LLMs</a:t>
              </a:r>
              <a:endParaRPr sz="2400" b="1">
                <a:solidFill>
                  <a:srgbClr val="FFFFFF"/>
                </a:solidFill>
                <a:latin typeface="Cambria"/>
                <a:ea typeface="Cambria"/>
                <a:cs typeface="Cambria"/>
                <a:sym typeface="Cambria"/>
              </a:endParaRPr>
            </a:p>
            <a:p>
              <a:pPr marL="0" lvl="0" indent="0" algn="l" rtl="0">
                <a:spcBef>
                  <a:spcPts val="600"/>
                </a:spcBef>
                <a:spcAft>
                  <a:spcPts val="0"/>
                </a:spcAft>
                <a:buNone/>
              </a:pPr>
              <a:r>
                <a:rPr lang="en-US" sz="1300" b="0">
                  <a:solidFill>
                    <a:srgbClr val="CADCFC"/>
                  </a:solidFill>
                  <a:latin typeface="Calibri"/>
                  <a:ea typeface="Calibri"/>
                  <a:cs typeface="Calibri"/>
                  <a:sym typeface="Calibri"/>
                </a:rPr>
                <a:t>Running compressed, efficient models directly on your personal machine or private infrastructure.</a:t>
              </a:r>
              <a:endParaRPr sz="1300" b="0">
                <a:solidFill>
                  <a:srgbClr val="CADCFC"/>
                </a:solidFill>
                <a:latin typeface="Calibri"/>
                <a:ea typeface="Calibri"/>
                <a:cs typeface="Calibri"/>
                <a:sym typeface="Calibri"/>
              </a:endParaRPr>
            </a:p>
            <a:p>
              <a:pPr marL="457200" lvl="0" indent="-311150" algn="l" rtl="0">
                <a:spcBef>
                  <a:spcPts val="1500"/>
                </a:spcBef>
                <a:spcAft>
                  <a:spcPts val="0"/>
                </a:spcAft>
                <a:buClr>
                  <a:srgbClr val="CADCFC"/>
                </a:buClr>
                <a:buSzPts val="1300"/>
                <a:buFont typeface="Calibri"/>
                <a:buChar char="●"/>
              </a:pPr>
              <a:r>
                <a:rPr lang="en-US" sz="1400" b="1">
                  <a:solidFill>
                    <a:srgbClr val="FFFFFF"/>
                  </a:solidFill>
                  <a:latin typeface="Calibri"/>
                  <a:ea typeface="Calibri"/>
                  <a:cs typeface="Calibri"/>
                  <a:sym typeface="Calibri"/>
                </a:rPr>
                <a:t>Total Privacy:</a:t>
              </a:r>
              <a:r>
                <a:rPr lang="en-US" sz="1300" b="0">
                  <a:solidFill>
                    <a:srgbClr val="CADCFC"/>
                  </a:solidFill>
                  <a:latin typeface="Calibri"/>
                  <a:ea typeface="Calibri"/>
                  <a:cs typeface="Calibri"/>
                  <a:sym typeface="Calibri"/>
                </a:rPr>
                <a:t> Sensitive data and queries never leave your local system or corporate network.</a:t>
              </a:r>
              <a:endParaRPr sz="1300" b="0">
                <a:solidFill>
                  <a:srgbClr val="CADCFC"/>
                </a:solidFill>
                <a:latin typeface="Calibri"/>
                <a:ea typeface="Calibri"/>
                <a:cs typeface="Calibri"/>
                <a:sym typeface="Calibri"/>
              </a:endParaRPr>
            </a:p>
            <a:p>
              <a:pPr marL="457200" lvl="0" indent="-311150" algn="l" rtl="0">
                <a:spcBef>
                  <a:spcPts val="750"/>
                </a:spcBef>
                <a:spcAft>
                  <a:spcPts val="0"/>
                </a:spcAft>
                <a:buClr>
                  <a:srgbClr val="CADCFC"/>
                </a:buClr>
                <a:buSzPts val="1300"/>
                <a:buFont typeface="Calibri"/>
                <a:buChar char="●"/>
              </a:pPr>
              <a:r>
                <a:rPr lang="en-US" sz="1400" b="1">
                  <a:solidFill>
                    <a:srgbClr val="FFFFFF"/>
                  </a:solidFill>
                  <a:latin typeface="Calibri"/>
                  <a:ea typeface="Calibri"/>
                  <a:cs typeface="Calibri"/>
                  <a:sym typeface="Calibri"/>
                </a:rPr>
                <a:t>Offline Utility:</a:t>
              </a:r>
              <a:r>
                <a:rPr lang="en-US" sz="1300" b="0">
                  <a:solidFill>
                    <a:srgbClr val="CADCFC"/>
                  </a:solidFill>
                  <a:latin typeface="Calibri"/>
                  <a:ea typeface="Calibri"/>
                  <a:cs typeface="Calibri"/>
                  <a:sym typeface="Calibri"/>
                </a:rPr>
                <a:t> Fully functional without an internet connection or reliance on external servers.</a:t>
              </a:r>
              <a:endParaRPr sz="1300" b="0">
                <a:solidFill>
                  <a:srgbClr val="CADCFC"/>
                </a:solidFill>
                <a:latin typeface="Calibri"/>
                <a:ea typeface="Calibri"/>
                <a:cs typeface="Calibri"/>
                <a:sym typeface="Calibri"/>
              </a:endParaRPr>
            </a:p>
            <a:p>
              <a:pPr marL="457200" lvl="0" indent="-311150" algn="l" rtl="0">
                <a:spcBef>
                  <a:spcPts val="750"/>
                </a:spcBef>
                <a:spcAft>
                  <a:spcPts val="750"/>
                </a:spcAft>
                <a:buClr>
                  <a:srgbClr val="CADCFC"/>
                </a:buClr>
                <a:buSzPts val="1300"/>
                <a:buFont typeface="Calibri"/>
                <a:buChar char="●"/>
              </a:pPr>
              <a:r>
                <a:rPr lang="en-US" sz="1400" b="1">
                  <a:solidFill>
                    <a:srgbClr val="FFFFFF"/>
                  </a:solidFill>
                  <a:latin typeface="Calibri"/>
                  <a:ea typeface="Calibri"/>
                  <a:cs typeface="Calibri"/>
                  <a:sym typeface="Calibri"/>
                </a:rPr>
                <a:t>Zero Run Costs:</a:t>
              </a:r>
              <a:r>
                <a:rPr lang="en-US" sz="1300" b="0">
                  <a:solidFill>
                    <a:srgbClr val="CADCFC"/>
                  </a:solidFill>
                  <a:latin typeface="Calibri"/>
                  <a:ea typeface="Calibri"/>
                  <a:cs typeface="Calibri"/>
                  <a:sym typeface="Calibri"/>
                </a:rPr>
                <a:t> Avoid ongoing API subscription and per-token paywalls after initial setup.</a:t>
              </a:r>
              <a:endParaRPr sz="1300" b="0">
                <a:solidFill>
                  <a:srgbClr val="CADCFC"/>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7"/>
        <p:cNvGrpSpPr/>
        <p:nvPr/>
      </p:nvGrpSpPr>
      <p:grpSpPr>
        <a:xfrm>
          <a:off x="0" y="0"/>
          <a:ext cx="0" cy="0"/>
          <a:chOff x="0" y="0"/>
          <a:chExt cx="0" cy="0"/>
        </a:xfrm>
      </p:grpSpPr>
      <p:sp>
        <p:nvSpPr>
          <p:cNvPr id="78" name="Google Shape;78;p8"/>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3000"/>
              <a:buFont typeface="Cambria"/>
              <a:buNone/>
            </a:pPr>
            <a:r>
              <a:rPr lang="en-US" sz="3000" b="1" i="0" u="none" strike="noStrike" cap="none">
                <a:solidFill>
                  <a:srgbClr val="1E2761"/>
                </a:solidFill>
                <a:latin typeface="Cambria"/>
                <a:ea typeface="Cambria"/>
                <a:cs typeface="Cambria"/>
                <a:sym typeface="Cambria"/>
              </a:rPr>
              <a:t>Two More Words: Quantization and Tokens</a:t>
            </a:r>
            <a:endParaRPr sz="3000" b="0" i="0" u="none" strike="noStrike" cap="none">
              <a:solidFill>
                <a:schemeClr val="dk1"/>
              </a:solidFill>
              <a:latin typeface="Calibri"/>
              <a:ea typeface="Calibri"/>
              <a:cs typeface="Calibri"/>
              <a:sym typeface="Calibri"/>
            </a:endParaRPr>
          </a:p>
        </p:txBody>
      </p:sp>
      <p:sp>
        <p:nvSpPr>
          <p:cNvPr id="79" name="Google Shape;79;p8"/>
          <p:cNvSpPr/>
          <p:nvPr/>
        </p:nvSpPr>
        <p:spPr>
          <a:xfrm>
            <a:off x="731520" y="1463040"/>
            <a:ext cx="45720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800"/>
              <a:buFont typeface="Calibri"/>
              <a:buNone/>
            </a:pPr>
            <a:r>
              <a:rPr lang="en-US" sz="1800" b="1" i="0" u="none" strike="noStrike" cap="none">
                <a:solidFill>
                  <a:srgbClr val="1E2761"/>
                </a:solidFill>
                <a:latin typeface="Calibri"/>
                <a:ea typeface="Calibri"/>
                <a:cs typeface="Calibri"/>
                <a:sym typeface="Calibri"/>
              </a:rPr>
              <a:t>Quantization</a:t>
            </a:r>
            <a:endParaRPr sz="1800" b="0" i="0" u="none" strike="noStrike" cap="none">
              <a:solidFill>
                <a:schemeClr val="dk1"/>
              </a:solidFill>
              <a:latin typeface="Calibri"/>
              <a:ea typeface="Calibri"/>
              <a:cs typeface="Calibri"/>
              <a:sym typeface="Calibri"/>
            </a:endParaRPr>
          </a:p>
        </p:txBody>
      </p:sp>
      <p:sp>
        <p:nvSpPr>
          <p:cNvPr id="80" name="Google Shape;80;p8"/>
          <p:cNvSpPr/>
          <p:nvPr/>
        </p:nvSpPr>
        <p:spPr>
          <a:xfrm>
            <a:off x="731520" y="1965960"/>
            <a:ext cx="4754880" cy="457200"/>
          </a:xfrm>
          <a:prstGeom prst="rect">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a:off x="731520" y="2468880"/>
            <a:ext cx="475488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B7394"/>
              </a:buClr>
              <a:buSzPts val="1100"/>
              <a:buFont typeface="Calibri"/>
              <a:buNone/>
            </a:pPr>
            <a:r>
              <a:rPr lang="en-US" sz="1100" b="0" i="0" u="none" strike="noStrike" cap="none">
                <a:solidFill>
                  <a:srgbClr val="6B7394"/>
                </a:solidFill>
                <a:latin typeface="Calibri"/>
                <a:ea typeface="Calibri"/>
                <a:cs typeface="Calibri"/>
                <a:sym typeface="Calibri"/>
              </a:rPr>
              <a:t>Full-size model</a:t>
            </a:r>
            <a:endParaRPr sz="1100" b="0" i="0" u="none" strike="noStrike" cap="none">
              <a:solidFill>
                <a:schemeClr val="dk1"/>
              </a:solidFill>
              <a:latin typeface="Calibri"/>
              <a:ea typeface="Calibri"/>
              <a:cs typeface="Calibri"/>
              <a:sym typeface="Calibri"/>
            </a:endParaRPr>
          </a:p>
        </p:txBody>
      </p:sp>
      <p:sp>
        <p:nvSpPr>
          <p:cNvPr id="82" name="Google Shape;82;p8"/>
          <p:cNvSpPr/>
          <p:nvPr/>
        </p:nvSpPr>
        <p:spPr>
          <a:xfrm>
            <a:off x="731520" y="3017520"/>
            <a:ext cx="1645920" cy="457200"/>
          </a:xfrm>
          <a:prstGeom prst="rect">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731520" y="3520440"/>
            <a:ext cx="4754880" cy="2743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B7394"/>
              </a:buClr>
              <a:buSzPts val="1100"/>
              <a:buFont typeface="Calibri"/>
              <a:buNone/>
            </a:pPr>
            <a:r>
              <a:rPr lang="en-US" sz="1100" b="0" i="0" u="none" strike="noStrike" cap="none">
                <a:solidFill>
                  <a:srgbClr val="6B7394"/>
                </a:solidFill>
                <a:latin typeface="Calibri"/>
                <a:ea typeface="Calibri"/>
                <a:cs typeface="Calibri"/>
                <a:sym typeface="Calibri"/>
              </a:rPr>
              <a:t>Quantized model</a:t>
            </a:r>
            <a:endParaRPr sz="1100" b="0" i="0" u="none" strike="noStrike" cap="none">
              <a:solidFill>
                <a:schemeClr val="dk1"/>
              </a:solidFill>
              <a:latin typeface="Calibri"/>
              <a:ea typeface="Calibri"/>
              <a:cs typeface="Calibri"/>
              <a:sym typeface="Calibri"/>
            </a:endParaRPr>
          </a:p>
        </p:txBody>
      </p:sp>
      <p:sp>
        <p:nvSpPr>
          <p:cNvPr id="84" name="Google Shape;84;p8"/>
          <p:cNvSpPr/>
          <p:nvPr/>
        </p:nvSpPr>
        <p:spPr>
          <a:xfrm>
            <a:off x="731520" y="3977640"/>
            <a:ext cx="4846320" cy="8229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300"/>
              <a:buFont typeface="Calibri"/>
              <a:buNone/>
            </a:pPr>
            <a:r>
              <a:rPr lang="en-US" sz="1300" b="0" i="0" u="none" strike="noStrike" cap="none">
                <a:solidFill>
                  <a:srgbClr val="1E2761"/>
                </a:solidFill>
                <a:latin typeface="Calibri"/>
                <a:ea typeface="Calibri"/>
                <a:cs typeface="Calibri"/>
                <a:sym typeface="Calibri"/>
              </a:rPr>
              <a:t>A compressed version of a model — trades a little accuracy for speed and a much smaller footprint.</a:t>
            </a:r>
            <a:endParaRPr sz="1300" b="0" i="0" u="none" strike="noStrike" cap="none">
              <a:solidFill>
                <a:schemeClr val="dk1"/>
              </a:solidFill>
              <a:latin typeface="Calibri"/>
              <a:ea typeface="Calibri"/>
              <a:cs typeface="Calibri"/>
              <a:sym typeface="Calibri"/>
            </a:endParaRPr>
          </a:p>
        </p:txBody>
      </p:sp>
      <p:sp>
        <p:nvSpPr>
          <p:cNvPr id="85" name="Google Shape;85;p8"/>
          <p:cNvSpPr/>
          <p:nvPr/>
        </p:nvSpPr>
        <p:spPr>
          <a:xfrm>
            <a:off x="6309360" y="1463040"/>
            <a:ext cx="45720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800"/>
              <a:buFont typeface="Calibri"/>
              <a:buNone/>
            </a:pPr>
            <a:r>
              <a:rPr lang="en-US" sz="1800" b="1" i="0" u="none" strike="noStrike" cap="none">
                <a:solidFill>
                  <a:srgbClr val="1E2761"/>
                </a:solidFill>
                <a:latin typeface="Calibri"/>
                <a:ea typeface="Calibri"/>
                <a:cs typeface="Calibri"/>
                <a:sym typeface="Calibri"/>
              </a:rPr>
              <a:t>Tokens</a:t>
            </a:r>
            <a:endParaRPr sz="1800" b="0" i="0" u="none" strike="noStrike" cap="none">
              <a:solidFill>
                <a:schemeClr val="dk1"/>
              </a:solidFill>
              <a:latin typeface="Calibri"/>
              <a:ea typeface="Calibri"/>
              <a:cs typeface="Calibri"/>
              <a:sym typeface="Calibri"/>
            </a:endParaRPr>
          </a:p>
        </p:txBody>
      </p:sp>
      <p:sp>
        <p:nvSpPr>
          <p:cNvPr id="86" name="Google Shape;86;p8"/>
          <p:cNvSpPr/>
          <p:nvPr/>
        </p:nvSpPr>
        <p:spPr>
          <a:xfrm>
            <a:off x="6309360" y="2011680"/>
            <a:ext cx="722376"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6309360" y="2011680"/>
            <a:ext cx="722376"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Rail</a:t>
            </a:r>
            <a:endParaRPr sz="1100" b="0" i="0" u="none" strike="noStrike" cap="none">
              <a:solidFill>
                <a:schemeClr val="dk1"/>
              </a:solidFill>
              <a:latin typeface="Calibri"/>
              <a:ea typeface="Calibri"/>
              <a:cs typeface="Calibri"/>
              <a:sym typeface="Calibri"/>
            </a:endParaRPr>
          </a:p>
        </p:txBody>
      </p:sp>
      <p:sp>
        <p:nvSpPr>
          <p:cNvPr id="88" name="Google Shape;88;p8"/>
          <p:cNvSpPr/>
          <p:nvPr/>
        </p:nvSpPr>
        <p:spPr>
          <a:xfrm>
            <a:off x="7104888" y="2011680"/>
            <a:ext cx="621792"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a:off x="7104888" y="2011680"/>
            <a:ext cx="621792"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way</a:t>
            </a:r>
            <a:endParaRPr sz="1100" b="0" i="0" u="none" strike="noStrike" cap="none">
              <a:solidFill>
                <a:schemeClr val="dk1"/>
              </a:solidFill>
              <a:latin typeface="Calibri"/>
              <a:ea typeface="Calibri"/>
              <a:cs typeface="Calibri"/>
              <a:sym typeface="Calibri"/>
            </a:endParaRPr>
          </a:p>
        </p:txBody>
      </p:sp>
      <p:sp>
        <p:nvSpPr>
          <p:cNvPr id="90" name="Google Shape;90;p8"/>
          <p:cNvSpPr/>
          <p:nvPr/>
        </p:nvSpPr>
        <p:spPr>
          <a:xfrm>
            <a:off x="7799832" y="2011680"/>
            <a:ext cx="621792"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799832" y="2011680"/>
            <a:ext cx="621792"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cir</a:t>
            </a:r>
            <a:endParaRPr sz="1100" b="0" i="0" u="none" strike="noStrike" cap="none">
              <a:solidFill>
                <a:schemeClr val="dk1"/>
              </a:solidFill>
              <a:latin typeface="Calibri"/>
              <a:ea typeface="Calibri"/>
              <a:cs typeface="Calibri"/>
              <a:sym typeface="Calibri"/>
            </a:endParaRPr>
          </a:p>
        </p:txBody>
      </p:sp>
      <p:sp>
        <p:nvSpPr>
          <p:cNvPr id="92" name="Google Shape;92;p8"/>
          <p:cNvSpPr/>
          <p:nvPr/>
        </p:nvSpPr>
        <p:spPr>
          <a:xfrm>
            <a:off x="8494776" y="2011680"/>
            <a:ext cx="521208"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8494776" y="2011680"/>
            <a:ext cx="521208"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cu</a:t>
            </a:r>
            <a:endParaRPr sz="1100" b="0" i="0" u="none" strike="noStrike" cap="none">
              <a:solidFill>
                <a:schemeClr val="dk1"/>
              </a:solidFill>
              <a:latin typeface="Calibri"/>
              <a:ea typeface="Calibri"/>
              <a:cs typeface="Calibri"/>
              <a:sym typeface="Calibri"/>
            </a:endParaRPr>
          </a:p>
        </p:txBody>
      </p:sp>
      <p:sp>
        <p:nvSpPr>
          <p:cNvPr id="94" name="Google Shape;94;p8"/>
          <p:cNvSpPr/>
          <p:nvPr/>
        </p:nvSpPr>
        <p:spPr>
          <a:xfrm>
            <a:off x="9089136" y="2011680"/>
            <a:ext cx="621792"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9089136" y="2011680"/>
            <a:ext cx="621792"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lar</a:t>
            </a:r>
            <a:endParaRPr sz="1100" b="0" i="0" u="none" strike="noStrike" cap="none">
              <a:solidFill>
                <a:schemeClr val="dk1"/>
              </a:solidFill>
              <a:latin typeface="Calibri"/>
              <a:ea typeface="Calibri"/>
              <a:cs typeface="Calibri"/>
              <a:sym typeface="Calibri"/>
            </a:endParaRPr>
          </a:p>
        </p:txBody>
      </p:sp>
      <p:sp>
        <p:nvSpPr>
          <p:cNvPr id="96" name="Google Shape;96;p8"/>
          <p:cNvSpPr/>
          <p:nvPr/>
        </p:nvSpPr>
        <p:spPr>
          <a:xfrm>
            <a:off x="9784080" y="2011680"/>
            <a:ext cx="521208"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9784080" y="2011680"/>
            <a:ext cx="521208"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on</a:t>
            </a:r>
            <a:endParaRPr sz="1100" b="0" i="0" u="none" strike="noStrike" cap="none">
              <a:solidFill>
                <a:schemeClr val="dk1"/>
              </a:solidFill>
              <a:latin typeface="Calibri"/>
              <a:ea typeface="Calibri"/>
              <a:cs typeface="Calibri"/>
              <a:sym typeface="Calibri"/>
            </a:endParaRPr>
          </a:p>
        </p:txBody>
      </p:sp>
      <p:sp>
        <p:nvSpPr>
          <p:cNvPr id="98" name="Google Shape;98;p8"/>
          <p:cNvSpPr/>
          <p:nvPr/>
        </p:nvSpPr>
        <p:spPr>
          <a:xfrm>
            <a:off x="10378440" y="2011680"/>
            <a:ext cx="822960" cy="457200"/>
          </a:xfrm>
          <a:prstGeom prst="roundRect">
            <a:avLst>
              <a:gd name="adj" fmla="val 8000"/>
            </a:avLst>
          </a:prstGeom>
          <a:solidFill>
            <a:srgbClr val="F2F4FB"/>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10378440" y="2011680"/>
            <a:ext cx="82296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1E2761"/>
              </a:buClr>
              <a:buSzPts val="1100"/>
              <a:buFont typeface="Courier New"/>
              <a:buNone/>
            </a:pPr>
            <a:r>
              <a:rPr lang="en-US" sz="1100" b="0" i="0" u="none" strike="noStrike" cap="none">
                <a:solidFill>
                  <a:srgbClr val="1E2761"/>
                </a:solidFill>
                <a:latin typeface="Courier New"/>
                <a:ea typeface="Courier New"/>
                <a:cs typeface="Courier New"/>
                <a:sym typeface="Courier New"/>
              </a:rPr>
              <a:t>leave</a:t>
            </a:r>
            <a:endParaRPr sz="1100" b="0" i="0" u="none" strike="noStrike" cap="none">
              <a:solidFill>
                <a:schemeClr val="dk1"/>
              </a:solidFill>
              <a:latin typeface="Calibri"/>
              <a:ea typeface="Calibri"/>
              <a:cs typeface="Calibri"/>
              <a:sym typeface="Calibri"/>
            </a:endParaRPr>
          </a:p>
        </p:txBody>
      </p:sp>
      <p:sp>
        <p:nvSpPr>
          <p:cNvPr id="100" name="Google Shape;100;p8"/>
          <p:cNvSpPr/>
          <p:nvPr/>
        </p:nvSpPr>
        <p:spPr>
          <a:xfrm>
            <a:off x="6309360" y="2743200"/>
            <a:ext cx="5120640" cy="10972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300"/>
              <a:buFont typeface="Calibri"/>
              <a:buNone/>
            </a:pPr>
            <a:r>
              <a:rPr lang="en-US" sz="1300" b="0" i="0" u="none" strike="noStrike" cap="none">
                <a:solidFill>
                  <a:srgbClr val="1E2761"/>
                </a:solidFill>
                <a:latin typeface="Calibri"/>
                <a:ea typeface="Calibri"/>
                <a:cs typeface="Calibri"/>
                <a:sym typeface="Calibri"/>
              </a:rPr>
              <a:t>The small chunks of text a model reads and writes — explains why long documents take longer, and why answers sometimes cut off.</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5"/>
        <p:cNvGrpSpPr/>
        <p:nvPr/>
      </p:nvGrpSpPr>
      <p:grpSpPr>
        <a:xfrm>
          <a:off x="0" y="0"/>
          <a:ext cx="0" cy="0"/>
          <a:chOff x="0" y="0"/>
          <a:chExt cx="0" cy="0"/>
        </a:xfrm>
      </p:grpSpPr>
      <p:sp>
        <p:nvSpPr>
          <p:cNvPr id="106" name="Google Shape;106;p9"/>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3200"/>
              <a:buFont typeface="Cambria"/>
              <a:buNone/>
            </a:pPr>
            <a:r>
              <a:rPr lang="en-US" sz="3200" b="1" i="0" u="none" strike="noStrike" cap="none">
                <a:solidFill>
                  <a:srgbClr val="1E2761"/>
                </a:solidFill>
                <a:latin typeface="Cambria"/>
                <a:ea typeface="Cambria"/>
                <a:cs typeface="Cambria"/>
                <a:sym typeface="Cambria"/>
              </a:rPr>
              <a:t>What Can Your Laptop Actually Run?</a:t>
            </a:r>
            <a:endParaRPr sz="3200" b="0" i="0" u="none" strike="noStrike" cap="none">
              <a:solidFill>
                <a:schemeClr val="dk1"/>
              </a:solidFill>
              <a:latin typeface="Calibri"/>
              <a:ea typeface="Calibri"/>
              <a:cs typeface="Calibri"/>
              <a:sym typeface="Calibri"/>
            </a:endParaRPr>
          </a:p>
        </p:txBody>
      </p:sp>
      <p:graphicFrame>
        <p:nvGraphicFramePr>
          <p:cNvPr id="107" name="Google Shape;107;p9"/>
          <p:cNvGraphicFramePr/>
          <p:nvPr>
            <p:extLst>
              <p:ext uri="{D42A27DB-BD31-4B8C-83A1-F6EECF244321}">
                <p14:modId xmlns:p14="http://schemas.microsoft.com/office/powerpoint/2010/main" val="1408771967"/>
              </p:ext>
            </p:extLst>
          </p:nvPr>
        </p:nvGraphicFramePr>
        <p:xfrm>
          <a:off x="731520" y="1554480"/>
          <a:ext cx="10607050" cy="1645950"/>
        </p:xfrm>
        <a:graphic>
          <a:graphicData uri="http://schemas.openxmlformats.org/drawingml/2006/table">
            <a:tbl>
              <a:tblPr>
                <a:noFill/>
                <a:tableStyleId>{A4820538-47A8-498A-A935-DCBEECDC6FF6}</a:tableStyleId>
              </a:tblPr>
              <a:tblGrid>
                <a:gridCol w="41148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2834650">
                  <a:extLst>
                    <a:ext uri="{9D8B030D-6E8A-4147-A177-3AD203B41FA5}">
                      <a16:colId xmlns:a16="http://schemas.microsoft.com/office/drawing/2014/main" val="20002"/>
                    </a:ext>
                  </a:extLst>
                </a:gridCol>
              </a:tblGrid>
              <a:tr h="548650">
                <a:tc>
                  <a:txBody>
                    <a:bodyPr/>
                    <a:lstStyle/>
                    <a:p>
                      <a:pPr marL="0" marR="0" lvl="0" indent="0" algn="l" rtl="0">
                        <a:spcBef>
                          <a:spcPts val="0"/>
                        </a:spcBef>
                        <a:spcAft>
                          <a:spcPts val="0"/>
                        </a:spcAft>
                        <a:buClr>
                          <a:srgbClr val="FFFFFF"/>
                        </a:buClr>
                        <a:buSzPts val="1400"/>
                        <a:buFont typeface="Calibri"/>
                        <a:buNone/>
                      </a:pPr>
                      <a:r>
                        <a:rPr lang="en-US" sz="1400" b="1" u="none" strike="noStrike" cap="none">
                          <a:solidFill>
                            <a:srgbClr val="FFFFFF"/>
                          </a:solidFill>
                        </a:rPr>
                        <a:t>Your Machine</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1E2761"/>
                    </a:solidFill>
                  </a:tcPr>
                </a:tc>
                <a:tc>
                  <a:txBody>
                    <a:bodyPr/>
                    <a:lstStyle/>
                    <a:p>
                      <a:pPr marL="0" marR="0" lvl="0" indent="0" algn="l" rtl="0">
                        <a:spcBef>
                          <a:spcPts val="0"/>
                        </a:spcBef>
                        <a:spcAft>
                          <a:spcPts val="0"/>
                        </a:spcAft>
                        <a:buClr>
                          <a:srgbClr val="FFFFFF"/>
                        </a:buClr>
                        <a:buSzPts val="1400"/>
                        <a:buFont typeface="Calibri"/>
                        <a:buNone/>
                      </a:pPr>
                      <a:r>
                        <a:rPr lang="en-US" sz="1400" b="1" u="none" strike="noStrike" cap="none">
                          <a:solidFill>
                            <a:srgbClr val="FFFFFF"/>
                          </a:solidFill>
                        </a:rPr>
                        <a:t>Recommended Model</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1E2761"/>
                    </a:solidFill>
                  </a:tcPr>
                </a:tc>
                <a:tc>
                  <a:txBody>
                    <a:bodyPr/>
                    <a:lstStyle/>
                    <a:p>
                      <a:pPr marL="0" marR="0" lvl="0" indent="0" algn="l" rtl="0">
                        <a:spcBef>
                          <a:spcPts val="0"/>
                        </a:spcBef>
                        <a:spcAft>
                          <a:spcPts val="0"/>
                        </a:spcAft>
                        <a:buClr>
                          <a:srgbClr val="FFFFFF"/>
                        </a:buClr>
                        <a:buSzPts val="1400"/>
                        <a:buFont typeface="Calibri"/>
                        <a:buNone/>
                      </a:pPr>
                      <a:r>
                        <a:rPr lang="en-US" sz="1400" b="1" u="none" strike="noStrike" cap="none">
                          <a:solidFill>
                            <a:srgbClr val="FFFFFF"/>
                          </a:solidFill>
                        </a:rPr>
                        <a:t>Expect</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1E2761"/>
                    </a:solidFill>
                  </a:tcPr>
                </a:tc>
                <a:extLst>
                  <a:ext uri="{0D108BD9-81ED-4DB2-BD59-A6C34878D82A}">
                    <a16:rowId xmlns:a16="http://schemas.microsoft.com/office/drawing/2014/main" val="10000"/>
                  </a:ext>
                </a:extLst>
              </a:tr>
              <a:tr h="548650">
                <a:tc>
                  <a:txBody>
                    <a:bodyPr/>
                    <a:lstStyle/>
                    <a:p>
                      <a:pPr marL="0" marR="0" lvl="0" indent="0" algn="l" rtl="0">
                        <a:spcBef>
                          <a:spcPts val="0"/>
                        </a:spcBef>
                        <a:spcAft>
                          <a:spcPts val="0"/>
                        </a:spcAft>
                        <a:buClr>
                          <a:srgbClr val="1E2761"/>
                        </a:buClr>
                        <a:buSzPts val="1400"/>
                        <a:buFont typeface="Calibri"/>
                        <a:buNone/>
                      </a:pPr>
                      <a:r>
                        <a:rPr lang="en-US" sz="1400" u="none" strike="noStrike" cap="none">
                          <a:solidFill>
                            <a:srgbClr val="1E2761"/>
                          </a:solidFill>
                        </a:rPr>
                        <a:t>Standard office laptop, no dedicated GPU</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2F4FB"/>
                    </a:solidFill>
                  </a:tcPr>
                </a:tc>
                <a:tc>
                  <a:txBody>
                    <a:bodyPr/>
                    <a:lstStyle/>
                    <a:p>
                      <a:pPr marL="0" marR="0" lvl="0" indent="0" algn="l" rtl="0">
                        <a:spcBef>
                          <a:spcPts val="0"/>
                        </a:spcBef>
                        <a:spcAft>
                          <a:spcPts val="0"/>
                        </a:spcAft>
                        <a:buClr>
                          <a:srgbClr val="1E2761"/>
                        </a:buClr>
                        <a:buSzPts val="1400"/>
                        <a:buFont typeface="Courier New"/>
                        <a:buNone/>
                      </a:pPr>
                      <a:r>
                        <a:rPr lang="en-US" sz="1400" b="1" u="none" strike="noStrike" cap="none" dirty="0">
                          <a:solidFill>
                            <a:srgbClr val="1E2761"/>
                          </a:solidFill>
                          <a:latin typeface="Courier New"/>
                          <a:ea typeface="Courier New"/>
                          <a:cs typeface="Courier New"/>
                          <a:sym typeface="Courier New"/>
                        </a:rPr>
                        <a:t>gemma3:4b  or  Mistral Instruct</a:t>
                      </a:r>
                      <a:endParaRPr sz="1400" u="none" strike="noStrike" cap="none" dirty="0">
                        <a:latin typeface="Courier New"/>
                        <a:ea typeface="Courier New"/>
                        <a:cs typeface="Courier New"/>
                        <a:sym typeface="Courier New"/>
                      </a:endParaRPr>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2F4FB"/>
                    </a:solidFill>
                  </a:tcPr>
                </a:tc>
                <a:tc>
                  <a:txBody>
                    <a:bodyPr/>
                    <a:lstStyle/>
                    <a:p>
                      <a:pPr marL="0" marR="0" lvl="0" indent="0" algn="l" rtl="0">
                        <a:spcBef>
                          <a:spcPts val="0"/>
                        </a:spcBef>
                        <a:spcAft>
                          <a:spcPts val="0"/>
                        </a:spcAft>
                        <a:buClr>
                          <a:srgbClr val="1E2761"/>
                        </a:buClr>
                        <a:buSzPts val="1400"/>
                        <a:buFont typeface="Calibri"/>
                        <a:buNone/>
                      </a:pPr>
                      <a:r>
                        <a:rPr lang="en-US" sz="1400" u="none" strike="noStrike" cap="none">
                          <a:solidFill>
                            <a:srgbClr val="1E2761"/>
                          </a:solidFill>
                        </a:rPr>
                        <a:t>Slower, but works</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2F4FB"/>
                    </a:solidFill>
                  </a:tcPr>
                </a:tc>
                <a:extLst>
                  <a:ext uri="{0D108BD9-81ED-4DB2-BD59-A6C34878D82A}">
                    <a16:rowId xmlns:a16="http://schemas.microsoft.com/office/drawing/2014/main" val="10001"/>
                  </a:ext>
                </a:extLst>
              </a:tr>
              <a:tr h="548650">
                <a:tc>
                  <a:txBody>
                    <a:bodyPr/>
                    <a:lstStyle/>
                    <a:p>
                      <a:pPr marL="0" marR="0" lvl="0" indent="0" algn="l" rtl="0">
                        <a:spcBef>
                          <a:spcPts val="0"/>
                        </a:spcBef>
                        <a:spcAft>
                          <a:spcPts val="0"/>
                        </a:spcAft>
                        <a:buClr>
                          <a:srgbClr val="1E2761"/>
                        </a:buClr>
                        <a:buSzPts val="1400"/>
                        <a:buFont typeface="Calibri"/>
                        <a:buNone/>
                      </a:pPr>
                      <a:r>
                        <a:rPr lang="en-US" sz="1400" u="none" strike="noStrike" cap="none">
                          <a:solidFill>
                            <a:srgbClr val="1E2761"/>
                          </a:solidFill>
                        </a:rPr>
                        <a:t>Gaming laptop / dedicated GPU</a:t>
                      </a:r>
                      <a:endParaRPr sz="1400" u="none" strike="noStrike" cap="none"/>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1E2761"/>
                        </a:buClr>
                        <a:buSzPts val="1400"/>
                        <a:buFont typeface="Courier New"/>
                        <a:buNone/>
                      </a:pPr>
                      <a:r>
                        <a:rPr lang="en-US" sz="1400" b="1" u="none" strike="noStrike" cap="none">
                          <a:solidFill>
                            <a:srgbClr val="1E2761"/>
                          </a:solidFill>
                          <a:latin typeface="Courier New"/>
                          <a:ea typeface="Courier New"/>
                          <a:cs typeface="Courier New"/>
                          <a:sym typeface="Courier New"/>
                        </a:rPr>
                        <a:t>gemma3:12b</a:t>
                      </a:r>
                      <a:endParaRPr sz="1400" u="none" strike="noStrike" cap="none">
                        <a:latin typeface="Courier New"/>
                        <a:ea typeface="Courier New"/>
                        <a:cs typeface="Courier New"/>
                        <a:sym typeface="Courier New"/>
                      </a:endParaRPr>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1E2761"/>
                        </a:buClr>
                        <a:buSzPts val="1400"/>
                        <a:buFont typeface="Calibri"/>
                        <a:buNone/>
                      </a:pPr>
                      <a:r>
                        <a:rPr lang="en-US" sz="1400" u="none" strike="noStrike" cap="none" dirty="0">
                          <a:solidFill>
                            <a:srgbClr val="1E2761"/>
                          </a:solidFill>
                        </a:rPr>
                        <a:t>Faster, more capable</a:t>
                      </a:r>
                      <a:endParaRPr sz="1400" u="none" strike="noStrike" cap="none" dirty="0"/>
                    </a:p>
                  </a:txBody>
                  <a:tcPr marL="127000" marR="127000" marT="101600" marB="101600" anchor="ctr">
                    <a:lnL w="12700" cap="flat" cmpd="sng">
                      <a:solidFill>
                        <a:srgbClr val="CADCFC"/>
                      </a:solidFill>
                      <a:prstDash val="solid"/>
                      <a:round/>
                      <a:headEnd type="none" w="sm" len="sm"/>
                      <a:tailEnd type="none" w="sm" len="sm"/>
                    </a:lnL>
                    <a:lnR w="12700" cap="flat" cmpd="sng">
                      <a:solidFill>
                        <a:srgbClr val="CADCFC"/>
                      </a:solidFill>
                      <a:prstDash val="solid"/>
                      <a:round/>
                      <a:headEnd type="none" w="sm" len="sm"/>
                      <a:tailEnd type="none" w="sm" len="sm"/>
                    </a:lnR>
                    <a:lnT w="12700" cap="flat" cmpd="sng">
                      <a:solidFill>
                        <a:srgbClr val="CADCFC"/>
                      </a:solidFill>
                      <a:prstDash val="solid"/>
                      <a:round/>
                      <a:headEnd type="none" w="sm" len="sm"/>
                      <a:tailEnd type="none" w="sm" len="sm"/>
                    </a:lnT>
                    <a:lnB w="12700" cap="flat" cmpd="sng">
                      <a:solidFill>
                        <a:srgbClr val="CADCFC"/>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bl>
          </a:graphicData>
        </a:graphic>
      </p:graphicFrame>
      <p:sp>
        <p:nvSpPr>
          <p:cNvPr id="108" name="Google Shape;108;p9"/>
          <p:cNvSpPr/>
          <p:nvPr/>
        </p:nvSpPr>
        <p:spPr>
          <a:xfrm>
            <a:off x="731520" y="3520440"/>
            <a:ext cx="100584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300"/>
              <a:buFont typeface="Calibri"/>
              <a:buNone/>
            </a:pPr>
            <a:r>
              <a:rPr lang="en-US" sz="1300" b="0" i="1" u="none" strike="noStrike" cap="none">
                <a:solidFill>
                  <a:srgbClr val="1E2761"/>
                </a:solidFill>
                <a:latin typeface="Calibri"/>
                <a:ea typeface="Calibri"/>
                <a:cs typeface="Calibri"/>
                <a:sym typeface="Calibri"/>
              </a:rPr>
              <a:t>GPU is built for the exact math a model needs — CPU can do it too, just slower.</a:t>
            </a:r>
            <a:endParaRPr sz="1300" b="0" i="0" u="none" strike="noStrike" cap="none">
              <a:solidFill>
                <a:schemeClr val="dk1"/>
              </a:solidFill>
              <a:latin typeface="Calibri"/>
              <a:ea typeface="Calibri"/>
              <a:cs typeface="Calibri"/>
              <a:sym typeface="Calibri"/>
            </a:endParaRPr>
          </a:p>
        </p:txBody>
      </p:sp>
      <p:sp>
        <p:nvSpPr>
          <p:cNvPr id="109" name="Google Shape;109;p9"/>
          <p:cNvSpPr/>
          <p:nvPr/>
        </p:nvSpPr>
        <p:spPr>
          <a:xfrm>
            <a:off x="731520" y="4206240"/>
            <a:ext cx="548640" cy="548640"/>
          </a:xfrm>
          <a:prstGeom prst="ellipse">
            <a:avLst/>
          </a:prstGeom>
          <a:solidFill>
            <a:srgbClr val="1E2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p:nvPr/>
        </p:nvSpPr>
        <p:spPr>
          <a:xfrm>
            <a:off x="731520" y="4206240"/>
            <a:ext cx="54864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sp>
        <p:nvSpPr>
          <p:cNvPr id="111" name="Google Shape;111;p9"/>
          <p:cNvSpPr/>
          <p:nvPr/>
        </p:nvSpPr>
        <p:spPr>
          <a:xfrm>
            <a:off x="1463040" y="4206240"/>
            <a:ext cx="9601200" cy="6400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1E2761"/>
              </a:buClr>
              <a:buSzPts val="1400"/>
              <a:buFont typeface="Calibri"/>
              <a:buNone/>
            </a:pPr>
            <a:r>
              <a:rPr lang="en-US" sz="1400" b="1" i="0" u="none" strike="noStrike" cap="none">
                <a:solidFill>
                  <a:srgbClr val="1E2761"/>
                </a:solidFill>
                <a:latin typeface="Calibri"/>
                <a:ea typeface="Calibri"/>
                <a:cs typeface="Calibri"/>
                <a:sym typeface="Calibri"/>
              </a:rPr>
              <a:t>Before we install: check your RAM and whether you have a dedicated GPU (Task Manager / About This Mac), so you know which row applies to you.</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116"/>
        <p:cNvGrpSpPr/>
        <p:nvPr/>
      </p:nvGrpSpPr>
      <p:grpSpPr>
        <a:xfrm>
          <a:off x="0" y="0"/>
          <a:ext cx="0" cy="0"/>
          <a:chOff x="0" y="0"/>
          <a:chExt cx="0" cy="0"/>
        </a:xfrm>
      </p:grpSpPr>
      <p:sp>
        <p:nvSpPr>
          <p:cNvPr id="117" name="Google Shape;117;p10"/>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000"/>
              <a:buFont typeface="Cambria"/>
              <a:buNone/>
            </a:pPr>
            <a:r>
              <a:rPr lang="en-US" sz="3000" b="1" i="0" u="none" strike="noStrike" cap="none">
                <a:solidFill>
                  <a:srgbClr val="FFFFFF"/>
                </a:solidFill>
                <a:latin typeface="Cambria"/>
                <a:ea typeface="Cambria"/>
                <a:cs typeface="Cambria"/>
                <a:sym typeface="Cambria"/>
              </a:rPr>
              <a:t>Step 1 — Install the Model Runner</a:t>
            </a:r>
            <a:endParaRPr sz="3000" b="0" i="0" u="none" strike="noStrike" cap="none">
              <a:solidFill>
                <a:schemeClr val="dk1"/>
              </a:solidFill>
              <a:latin typeface="Calibri"/>
              <a:ea typeface="Calibri"/>
              <a:cs typeface="Calibri"/>
              <a:sym typeface="Calibri"/>
            </a:endParaRPr>
          </a:p>
        </p:txBody>
      </p:sp>
      <p:sp>
        <p:nvSpPr>
          <p:cNvPr id="118" name="Google Shape;118;p10"/>
          <p:cNvSpPr/>
          <p:nvPr/>
        </p:nvSpPr>
        <p:spPr>
          <a:xfrm>
            <a:off x="548640" y="1051560"/>
            <a:ext cx="9144000" cy="36576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1400"/>
              <a:buFont typeface="Calibri"/>
              <a:buNone/>
            </a:pPr>
            <a:r>
              <a:rPr lang="en-US" sz="1400" b="0" i="1" u="none" strike="noStrike" cap="none">
                <a:solidFill>
                  <a:srgbClr val="CADCFC"/>
                </a:solidFill>
                <a:latin typeface="Calibri"/>
                <a:ea typeface="Calibri"/>
                <a:cs typeface="Calibri"/>
                <a:sym typeface="Calibri"/>
              </a:rPr>
              <a:t>Live install — follow along on your own laptop</a:t>
            </a:r>
            <a:endParaRPr sz="1400" b="0" i="0" u="none" strike="noStrike" cap="none">
              <a:solidFill>
                <a:schemeClr val="dk1"/>
              </a:solidFill>
              <a:latin typeface="Calibri"/>
              <a:ea typeface="Calibri"/>
              <a:cs typeface="Calibri"/>
              <a:sym typeface="Calibri"/>
            </a:endParaRPr>
          </a:p>
        </p:txBody>
      </p:sp>
      <p:sp>
        <p:nvSpPr>
          <p:cNvPr id="119" name="Google Shape;119;p10"/>
          <p:cNvSpPr/>
          <p:nvPr/>
        </p:nvSpPr>
        <p:spPr>
          <a:xfrm>
            <a:off x="731520" y="2286000"/>
            <a:ext cx="228600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0"/>
          <p:cNvSpPr/>
          <p:nvPr/>
        </p:nvSpPr>
        <p:spPr>
          <a:xfrm>
            <a:off x="777240" y="2359152"/>
            <a:ext cx="219456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1.  Download</a:t>
            </a:r>
            <a:endParaRPr sz="1200" b="0" i="0" u="none" strike="noStrike" cap="none">
              <a:solidFill>
                <a:schemeClr val="dk1"/>
              </a:solidFill>
              <a:latin typeface="Calibri"/>
              <a:ea typeface="Calibri"/>
              <a:cs typeface="Calibri"/>
              <a:sym typeface="Calibri"/>
            </a:endParaRPr>
          </a:p>
        </p:txBody>
      </p:sp>
      <p:sp>
        <p:nvSpPr>
          <p:cNvPr id="121" name="Google Shape;121;p10"/>
          <p:cNvSpPr/>
          <p:nvPr/>
        </p:nvSpPr>
        <p:spPr>
          <a:xfrm>
            <a:off x="777240" y="3040380"/>
            <a:ext cx="219456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Ollama, official site</a:t>
            </a:r>
            <a:endParaRPr sz="900" b="0" i="0" u="none" strike="noStrike" cap="none">
              <a:solidFill>
                <a:schemeClr val="dk1"/>
              </a:solidFill>
              <a:latin typeface="Calibri"/>
              <a:ea typeface="Calibri"/>
              <a:cs typeface="Calibri"/>
              <a:sym typeface="Calibri"/>
            </a:endParaRPr>
          </a:p>
        </p:txBody>
      </p:sp>
      <p:sp>
        <p:nvSpPr>
          <p:cNvPr id="122" name="Google Shape;122;p10"/>
          <p:cNvSpPr/>
          <p:nvPr/>
        </p:nvSpPr>
        <p:spPr>
          <a:xfrm>
            <a:off x="3063240" y="2889504"/>
            <a:ext cx="365760"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0"/>
          <p:cNvSpPr/>
          <p:nvPr/>
        </p:nvSpPr>
        <p:spPr>
          <a:xfrm>
            <a:off x="3474720" y="2286000"/>
            <a:ext cx="228600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0"/>
          <p:cNvSpPr/>
          <p:nvPr/>
        </p:nvSpPr>
        <p:spPr>
          <a:xfrm>
            <a:off x="3520440" y="2359152"/>
            <a:ext cx="219456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2.  Run installer</a:t>
            </a:r>
            <a:endParaRPr sz="1200" b="0" i="0" u="none" strike="noStrike" cap="none">
              <a:solidFill>
                <a:schemeClr val="dk1"/>
              </a:solidFill>
              <a:latin typeface="Calibri"/>
              <a:ea typeface="Calibri"/>
              <a:cs typeface="Calibri"/>
              <a:sym typeface="Calibri"/>
            </a:endParaRPr>
          </a:p>
        </p:txBody>
      </p:sp>
      <p:sp>
        <p:nvSpPr>
          <p:cNvPr id="125" name="Google Shape;125;p10"/>
          <p:cNvSpPr/>
          <p:nvPr/>
        </p:nvSpPr>
        <p:spPr>
          <a:xfrm>
            <a:off x="3520440" y="3040380"/>
            <a:ext cx="219456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Accept defaults</a:t>
            </a:r>
            <a:endParaRPr sz="900" b="0" i="0" u="none" strike="noStrike" cap="none">
              <a:solidFill>
                <a:schemeClr val="dk1"/>
              </a:solidFill>
              <a:latin typeface="Calibri"/>
              <a:ea typeface="Calibri"/>
              <a:cs typeface="Calibri"/>
              <a:sym typeface="Calibri"/>
            </a:endParaRPr>
          </a:p>
        </p:txBody>
      </p:sp>
      <p:sp>
        <p:nvSpPr>
          <p:cNvPr id="126" name="Google Shape;126;p10"/>
          <p:cNvSpPr/>
          <p:nvPr/>
        </p:nvSpPr>
        <p:spPr>
          <a:xfrm>
            <a:off x="5806440" y="2889504"/>
            <a:ext cx="365760"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0"/>
          <p:cNvSpPr/>
          <p:nvPr/>
        </p:nvSpPr>
        <p:spPr>
          <a:xfrm>
            <a:off x="6217920" y="2286000"/>
            <a:ext cx="228600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0"/>
          <p:cNvSpPr/>
          <p:nvPr/>
        </p:nvSpPr>
        <p:spPr>
          <a:xfrm>
            <a:off x="6263640" y="2359152"/>
            <a:ext cx="219456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3.  Confirm running</a:t>
            </a:r>
            <a:endParaRPr sz="1200" b="0" i="0" u="none" strike="noStrike" cap="none">
              <a:solidFill>
                <a:schemeClr val="dk1"/>
              </a:solidFill>
              <a:latin typeface="Calibri"/>
              <a:ea typeface="Calibri"/>
              <a:cs typeface="Calibri"/>
              <a:sym typeface="Calibri"/>
            </a:endParaRPr>
          </a:p>
        </p:txBody>
      </p:sp>
      <p:sp>
        <p:nvSpPr>
          <p:cNvPr id="129" name="Google Shape;129;p10"/>
          <p:cNvSpPr/>
          <p:nvPr/>
        </p:nvSpPr>
        <p:spPr>
          <a:xfrm>
            <a:off x="6263640" y="3040380"/>
            <a:ext cx="219456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Check background process</a:t>
            </a:r>
            <a:endParaRPr sz="900" b="0" i="0" u="none" strike="noStrike" cap="none">
              <a:solidFill>
                <a:schemeClr val="dk1"/>
              </a:solidFill>
              <a:latin typeface="Calibri"/>
              <a:ea typeface="Calibri"/>
              <a:cs typeface="Calibri"/>
              <a:sym typeface="Calibri"/>
            </a:endParaRPr>
          </a:p>
        </p:txBody>
      </p:sp>
      <p:sp>
        <p:nvSpPr>
          <p:cNvPr id="130" name="Google Shape;130;p10"/>
          <p:cNvSpPr/>
          <p:nvPr/>
        </p:nvSpPr>
        <p:spPr>
          <a:xfrm>
            <a:off x="8549640" y="2889504"/>
            <a:ext cx="365760"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0"/>
          <p:cNvSpPr/>
          <p:nvPr/>
        </p:nvSpPr>
        <p:spPr>
          <a:xfrm>
            <a:off x="8961120" y="2286000"/>
            <a:ext cx="228600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0"/>
          <p:cNvSpPr/>
          <p:nvPr/>
        </p:nvSpPr>
        <p:spPr>
          <a:xfrm>
            <a:off x="9006840" y="2359152"/>
            <a:ext cx="219456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4.  Ready</a:t>
            </a:r>
            <a:endParaRPr sz="1200" b="0" i="0" u="none" strike="noStrike" cap="none">
              <a:solidFill>
                <a:schemeClr val="dk1"/>
              </a:solidFill>
              <a:latin typeface="Calibri"/>
              <a:ea typeface="Calibri"/>
              <a:cs typeface="Calibri"/>
              <a:sym typeface="Calibri"/>
            </a:endParaRPr>
          </a:p>
        </p:txBody>
      </p:sp>
      <p:sp>
        <p:nvSpPr>
          <p:cNvPr id="133" name="Google Shape;133;p10"/>
          <p:cNvSpPr/>
          <p:nvPr/>
        </p:nvSpPr>
        <p:spPr>
          <a:xfrm>
            <a:off x="9006840" y="3040380"/>
            <a:ext cx="219456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Model runner is live</a:t>
            </a:r>
            <a:endParaRPr sz="9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138"/>
        <p:cNvGrpSpPr/>
        <p:nvPr/>
      </p:nvGrpSpPr>
      <p:grpSpPr>
        <a:xfrm>
          <a:off x="0" y="0"/>
          <a:ext cx="0" cy="0"/>
          <a:chOff x="0" y="0"/>
          <a:chExt cx="0" cy="0"/>
        </a:xfrm>
      </p:grpSpPr>
      <p:sp>
        <p:nvSpPr>
          <p:cNvPr id="139" name="Google Shape;139;p11"/>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000"/>
              <a:buFont typeface="Cambria"/>
              <a:buNone/>
            </a:pPr>
            <a:r>
              <a:rPr lang="en-US" sz="3000" b="1" i="0" u="none" strike="noStrike" cap="none">
                <a:solidFill>
                  <a:srgbClr val="FFFFFF"/>
                </a:solidFill>
                <a:latin typeface="Cambria"/>
                <a:ea typeface="Cambria"/>
                <a:cs typeface="Cambria"/>
                <a:sym typeface="Cambria"/>
              </a:rPr>
              <a:t>Step 2 — Bring the Model to Life</a:t>
            </a:r>
            <a:endParaRPr sz="3000" b="0" i="0" u="none" strike="noStrike" cap="none">
              <a:solidFill>
                <a:schemeClr val="dk1"/>
              </a:solidFill>
              <a:latin typeface="Calibri"/>
              <a:ea typeface="Calibri"/>
              <a:cs typeface="Calibri"/>
              <a:sym typeface="Calibri"/>
            </a:endParaRPr>
          </a:p>
        </p:txBody>
      </p:sp>
      <p:sp>
        <p:nvSpPr>
          <p:cNvPr id="140" name="Google Shape;140;p11"/>
          <p:cNvSpPr/>
          <p:nvPr/>
        </p:nvSpPr>
        <p:spPr>
          <a:xfrm>
            <a:off x="731520" y="1463040"/>
            <a:ext cx="6949440" cy="2377440"/>
          </a:xfrm>
          <a:prstGeom prst="roundRect">
            <a:avLst>
              <a:gd name="adj" fmla="val 2308"/>
            </a:avLst>
          </a:prstGeom>
          <a:solidFill>
            <a:srgbClr val="12173F"/>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1"/>
          <p:cNvSpPr/>
          <p:nvPr/>
        </p:nvSpPr>
        <p:spPr>
          <a:xfrm>
            <a:off x="960120" y="1645920"/>
            <a:ext cx="164592" cy="164592"/>
          </a:xfrm>
          <a:prstGeom prst="ellipse">
            <a:avLst/>
          </a:prstGeom>
          <a:solidFill>
            <a:srgbClr val="A33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1"/>
          <p:cNvSpPr/>
          <p:nvPr/>
        </p:nvSpPr>
        <p:spPr>
          <a:xfrm>
            <a:off x="960120" y="1645920"/>
            <a:ext cx="164592" cy="16459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
              <a:buFont typeface="Calibri"/>
              <a:buNone/>
            </a:pPr>
            <a:endParaRPr sz="100" b="0" i="0" u="none" strike="noStrike" cap="none">
              <a:solidFill>
                <a:schemeClr val="dk1"/>
              </a:solidFill>
              <a:latin typeface="Calibri"/>
              <a:ea typeface="Calibri"/>
              <a:cs typeface="Calibri"/>
              <a:sym typeface="Calibri"/>
            </a:endParaRPr>
          </a:p>
        </p:txBody>
      </p:sp>
      <p:sp>
        <p:nvSpPr>
          <p:cNvPr id="143" name="Google Shape;143;p11"/>
          <p:cNvSpPr/>
          <p:nvPr/>
        </p:nvSpPr>
        <p:spPr>
          <a:xfrm>
            <a:off x="1234440" y="1645920"/>
            <a:ext cx="164592" cy="164592"/>
          </a:xfrm>
          <a:prstGeom prst="ellipse">
            <a:avLst/>
          </a:prstGeom>
          <a:solidFill>
            <a:srgbClr val="D9A4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1"/>
          <p:cNvSpPr/>
          <p:nvPr/>
        </p:nvSpPr>
        <p:spPr>
          <a:xfrm>
            <a:off x="1234440" y="1645920"/>
            <a:ext cx="164592" cy="16459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
              <a:buFont typeface="Calibri"/>
              <a:buNone/>
            </a:pPr>
            <a:endParaRPr sz="100" b="0" i="0" u="none" strike="noStrike" cap="none">
              <a:solidFill>
                <a:schemeClr val="dk1"/>
              </a:solidFill>
              <a:latin typeface="Calibri"/>
              <a:ea typeface="Calibri"/>
              <a:cs typeface="Calibri"/>
              <a:sym typeface="Calibri"/>
            </a:endParaRPr>
          </a:p>
        </p:txBody>
      </p:sp>
      <p:sp>
        <p:nvSpPr>
          <p:cNvPr id="145" name="Google Shape;145;p11"/>
          <p:cNvSpPr/>
          <p:nvPr/>
        </p:nvSpPr>
        <p:spPr>
          <a:xfrm>
            <a:off x="1508760" y="1645920"/>
            <a:ext cx="164592" cy="164592"/>
          </a:xfrm>
          <a:prstGeom prst="ellipse">
            <a:avLst/>
          </a:prstGeom>
          <a:solidFill>
            <a:srgbClr val="1F7A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a:off x="1508760" y="1645920"/>
            <a:ext cx="164592" cy="16459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
              <a:buFont typeface="Calibri"/>
              <a:buNone/>
            </a:pPr>
            <a:endParaRPr sz="100" b="0" i="0" u="none" strike="noStrike" cap="none">
              <a:solidFill>
                <a:schemeClr val="dk1"/>
              </a:solidFill>
              <a:latin typeface="Calibri"/>
              <a:ea typeface="Calibri"/>
              <a:cs typeface="Calibri"/>
              <a:sym typeface="Calibri"/>
            </a:endParaRPr>
          </a:p>
        </p:txBody>
      </p:sp>
      <p:sp>
        <p:nvSpPr>
          <p:cNvPr id="147" name="Google Shape;147;p11"/>
          <p:cNvSpPr/>
          <p:nvPr/>
        </p:nvSpPr>
        <p:spPr>
          <a:xfrm>
            <a:off x="960120" y="2011680"/>
            <a:ext cx="6492240" cy="146304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8FE388"/>
              </a:buClr>
              <a:buSzPts val="1800"/>
              <a:buFont typeface="Courier New"/>
              <a:buNone/>
            </a:pPr>
            <a:r>
              <a:rPr lang="en-US" sz="1800" b="0" i="0" u="none" strike="noStrike" cap="none">
                <a:solidFill>
                  <a:srgbClr val="8FE388"/>
                </a:solidFill>
                <a:latin typeface="Courier New"/>
                <a:ea typeface="Courier New"/>
                <a:cs typeface="Courier New"/>
                <a:sym typeface="Courier New"/>
              </a:rPr>
              <a:t>ollama pull [model name]</a:t>
            </a:r>
            <a:endParaRPr sz="1800" b="0" i="0" u="none" strike="noStrike" cap="none">
              <a:solidFill>
                <a:schemeClr val="dk1"/>
              </a:solidFill>
              <a:latin typeface="Calibri"/>
              <a:ea typeface="Calibri"/>
              <a:cs typeface="Calibri"/>
              <a:sym typeface="Calibri"/>
            </a:endParaRPr>
          </a:p>
          <a:p>
            <a:pPr marL="0" marR="0" lvl="0" indent="0" algn="l" rtl="0">
              <a:lnSpc>
                <a:spcPct val="140000"/>
              </a:lnSpc>
              <a:spcBef>
                <a:spcPts val="0"/>
              </a:spcBef>
              <a:spcAft>
                <a:spcPts val="0"/>
              </a:spcAft>
              <a:buClr>
                <a:srgbClr val="8FE388"/>
              </a:buClr>
              <a:buSzPts val="1800"/>
              <a:buFont typeface="Courier New"/>
              <a:buNone/>
            </a:pPr>
            <a:r>
              <a:rPr lang="en-US" sz="1800" b="0" i="0" u="none" strike="noStrike" cap="none">
                <a:solidFill>
                  <a:srgbClr val="8FE388"/>
                </a:solidFill>
                <a:latin typeface="Courier New"/>
                <a:ea typeface="Courier New"/>
                <a:cs typeface="Courier New"/>
                <a:sym typeface="Courier New"/>
              </a:rPr>
              <a:t>ollama run [model name]</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Shape 155"/>
        <p:cNvGrpSpPr/>
        <p:nvPr/>
      </p:nvGrpSpPr>
      <p:grpSpPr>
        <a:xfrm>
          <a:off x="0" y="0"/>
          <a:ext cx="0" cy="0"/>
          <a:chOff x="0" y="0"/>
          <a:chExt cx="0" cy="0"/>
        </a:xfrm>
      </p:grpSpPr>
      <p:sp>
        <p:nvSpPr>
          <p:cNvPr id="156" name="Google Shape;156;p12"/>
          <p:cNvSpPr/>
          <p:nvPr/>
        </p:nvSpPr>
        <p:spPr>
          <a:xfrm>
            <a:off x="548640" y="411480"/>
            <a:ext cx="109728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000"/>
              <a:buFont typeface="Cambria"/>
              <a:buNone/>
            </a:pPr>
            <a:r>
              <a:rPr lang="en-US" sz="3000" b="1" i="0" u="none" strike="noStrike" cap="none">
                <a:solidFill>
                  <a:srgbClr val="FFFFFF"/>
                </a:solidFill>
                <a:latin typeface="Cambria"/>
                <a:ea typeface="Cambria"/>
                <a:cs typeface="Cambria"/>
                <a:sym typeface="Cambria"/>
              </a:rPr>
              <a:t>Step 3 — Give It a Proper Interface</a:t>
            </a:r>
            <a:endParaRPr sz="3000" b="0" i="0" u="none" strike="noStrike" cap="none">
              <a:solidFill>
                <a:schemeClr val="dk1"/>
              </a:solidFill>
              <a:latin typeface="Calibri"/>
              <a:ea typeface="Calibri"/>
              <a:cs typeface="Calibri"/>
              <a:sym typeface="Calibri"/>
            </a:endParaRPr>
          </a:p>
        </p:txBody>
      </p:sp>
      <p:sp>
        <p:nvSpPr>
          <p:cNvPr id="157" name="Google Shape;157;p12"/>
          <p:cNvSpPr/>
          <p:nvPr/>
        </p:nvSpPr>
        <p:spPr>
          <a:xfrm>
            <a:off x="548640" y="1051560"/>
            <a:ext cx="105156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CADCFC"/>
              </a:buClr>
              <a:buSzPts val="1400"/>
              <a:buFont typeface="Calibri"/>
              <a:buNone/>
            </a:pPr>
            <a:r>
              <a:rPr lang="en-US" sz="1400" b="0" i="1" u="none" strike="noStrike" cap="none">
                <a:solidFill>
                  <a:srgbClr val="CADCFC"/>
                </a:solidFill>
                <a:latin typeface="Calibri"/>
                <a:ea typeface="Calibri"/>
                <a:cs typeface="Calibri"/>
                <a:sym typeface="Calibri"/>
              </a:rPr>
              <a:t>Ollama runs the model. AnythingLLM gives you a place to have a conversation and load documents into it.</a:t>
            </a:r>
            <a:endParaRPr sz="1400" b="0" i="0" u="none" strike="noStrike" cap="none">
              <a:solidFill>
                <a:schemeClr val="dk1"/>
              </a:solidFill>
              <a:latin typeface="Calibri"/>
              <a:ea typeface="Calibri"/>
              <a:cs typeface="Calibri"/>
              <a:sym typeface="Calibri"/>
            </a:endParaRPr>
          </a:p>
        </p:txBody>
      </p:sp>
      <p:sp>
        <p:nvSpPr>
          <p:cNvPr id="158" name="Google Shape;158;p12"/>
          <p:cNvSpPr/>
          <p:nvPr/>
        </p:nvSpPr>
        <p:spPr>
          <a:xfrm>
            <a:off x="548640" y="2286000"/>
            <a:ext cx="187452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2"/>
          <p:cNvSpPr/>
          <p:nvPr/>
        </p:nvSpPr>
        <p:spPr>
          <a:xfrm>
            <a:off x="594360" y="2359152"/>
            <a:ext cx="178308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1.  Download</a:t>
            </a:r>
            <a:endParaRPr sz="1200" b="0" i="0" u="none" strike="noStrike" cap="none">
              <a:solidFill>
                <a:schemeClr val="dk1"/>
              </a:solidFill>
              <a:latin typeface="Calibri"/>
              <a:ea typeface="Calibri"/>
              <a:cs typeface="Calibri"/>
              <a:sym typeface="Calibri"/>
            </a:endParaRPr>
          </a:p>
        </p:txBody>
      </p:sp>
      <p:sp>
        <p:nvSpPr>
          <p:cNvPr id="160" name="Google Shape;160;p12"/>
          <p:cNvSpPr/>
          <p:nvPr/>
        </p:nvSpPr>
        <p:spPr>
          <a:xfrm>
            <a:off x="594360" y="3040380"/>
            <a:ext cx="178308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AnythingLLM</a:t>
            </a:r>
            <a:endParaRPr sz="900" b="0" i="0" u="none" strike="noStrike" cap="none">
              <a:solidFill>
                <a:schemeClr val="dk1"/>
              </a:solidFill>
              <a:latin typeface="Calibri"/>
              <a:ea typeface="Calibri"/>
              <a:cs typeface="Calibri"/>
              <a:sym typeface="Calibri"/>
            </a:endParaRPr>
          </a:p>
        </p:txBody>
      </p:sp>
      <p:sp>
        <p:nvSpPr>
          <p:cNvPr id="161" name="Google Shape;161;p12"/>
          <p:cNvSpPr/>
          <p:nvPr/>
        </p:nvSpPr>
        <p:spPr>
          <a:xfrm>
            <a:off x="2450592" y="2889504"/>
            <a:ext cx="201168"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2"/>
          <p:cNvSpPr/>
          <p:nvPr/>
        </p:nvSpPr>
        <p:spPr>
          <a:xfrm>
            <a:off x="2679192" y="2286000"/>
            <a:ext cx="187452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2"/>
          <p:cNvSpPr/>
          <p:nvPr/>
        </p:nvSpPr>
        <p:spPr>
          <a:xfrm>
            <a:off x="2724912" y="2359152"/>
            <a:ext cx="178308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2.  Install</a:t>
            </a:r>
            <a:endParaRPr sz="1200" b="0" i="0" u="none" strike="noStrike" cap="none">
              <a:solidFill>
                <a:schemeClr val="dk1"/>
              </a:solidFill>
              <a:latin typeface="Calibri"/>
              <a:ea typeface="Calibri"/>
              <a:cs typeface="Calibri"/>
              <a:sym typeface="Calibri"/>
            </a:endParaRPr>
          </a:p>
        </p:txBody>
      </p:sp>
      <p:sp>
        <p:nvSpPr>
          <p:cNvPr id="164" name="Google Shape;164;p12"/>
          <p:cNvSpPr/>
          <p:nvPr/>
        </p:nvSpPr>
        <p:spPr>
          <a:xfrm>
            <a:off x="4581144" y="2889504"/>
            <a:ext cx="201168"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2"/>
          <p:cNvSpPr/>
          <p:nvPr/>
        </p:nvSpPr>
        <p:spPr>
          <a:xfrm>
            <a:off x="4809744" y="2286000"/>
            <a:ext cx="187452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2"/>
          <p:cNvSpPr/>
          <p:nvPr/>
        </p:nvSpPr>
        <p:spPr>
          <a:xfrm>
            <a:off x="4855464" y="2359152"/>
            <a:ext cx="178308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3.  Open</a:t>
            </a:r>
            <a:endParaRPr sz="1200" b="0" i="0" u="none" strike="noStrike" cap="none">
              <a:solidFill>
                <a:schemeClr val="dk1"/>
              </a:solidFill>
              <a:latin typeface="Calibri"/>
              <a:ea typeface="Calibri"/>
              <a:cs typeface="Calibri"/>
              <a:sym typeface="Calibri"/>
            </a:endParaRPr>
          </a:p>
        </p:txBody>
      </p:sp>
      <p:sp>
        <p:nvSpPr>
          <p:cNvPr id="167" name="Google Shape;167;p12"/>
          <p:cNvSpPr/>
          <p:nvPr/>
        </p:nvSpPr>
        <p:spPr>
          <a:xfrm>
            <a:off x="6711696" y="2889504"/>
            <a:ext cx="201168"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2"/>
          <p:cNvSpPr/>
          <p:nvPr/>
        </p:nvSpPr>
        <p:spPr>
          <a:xfrm>
            <a:off x="6940296" y="2286000"/>
            <a:ext cx="187452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2"/>
          <p:cNvSpPr/>
          <p:nvPr/>
        </p:nvSpPr>
        <p:spPr>
          <a:xfrm>
            <a:off x="6986016" y="2359152"/>
            <a:ext cx="178308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4.  Connect</a:t>
            </a:r>
            <a:endParaRPr sz="1200" b="0" i="0" u="none" strike="noStrike" cap="none">
              <a:solidFill>
                <a:schemeClr val="dk1"/>
              </a:solidFill>
              <a:latin typeface="Calibri"/>
              <a:ea typeface="Calibri"/>
              <a:cs typeface="Calibri"/>
              <a:sym typeface="Calibri"/>
            </a:endParaRPr>
          </a:p>
        </p:txBody>
      </p:sp>
      <p:sp>
        <p:nvSpPr>
          <p:cNvPr id="170" name="Google Shape;170;p12"/>
          <p:cNvSpPr/>
          <p:nvPr/>
        </p:nvSpPr>
        <p:spPr>
          <a:xfrm>
            <a:off x="6986016" y="3040380"/>
            <a:ext cx="178308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to Ollama (localhost)</a:t>
            </a:r>
            <a:endParaRPr sz="900" b="0" i="0" u="none" strike="noStrike" cap="none">
              <a:solidFill>
                <a:schemeClr val="dk1"/>
              </a:solidFill>
              <a:latin typeface="Calibri"/>
              <a:ea typeface="Calibri"/>
              <a:cs typeface="Calibri"/>
              <a:sym typeface="Calibri"/>
            </a:endParaRPr>
          </a:p>
        </p:txBody>
      </p:sp>
      <p:sp>
        <p:nvSpPr>
          <p:cNvPr id="171" name="Google Shape;171;p12"/>
          <p:cNvSpPr/>
          <p:nvPr/>
        </p:nvSpPr>
        <p:spPr>
          <a:xfrm>
            <a:off x="8842248" y="2889504"/>
            <a:ext cx="201168" cy="164592"/>
          </a:xfrm>
          <a:prstGeom prst="rightArrow">
            <a:avLst>
              <a:gd name="adj1" fmla="val 50000"/>
              <a:gd name="adj2" fmla="val 50000"/>
            </a:avLst>
          </a:prstGeom>
          <a:solidFill>
            <a:srgbClr val="CAD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2"/>
          <p:cNvSpPr/>
          <p:nvPr/>
        </p:nvSpPr>
        <p:spPr>
          <a:xfrm>
            <a:off x="9070848" y="2286000"/>
            <a:ext cx="1874520" cy="1371600"/>
          </a:xfrm>
          <a:prstGeom prst="roundRect">
            <a:avLst>
              <a:gd name="adj" fmla="val 5333"/>
            </a:avLst>
          </a:prstGeom>
          <a:solidFill>
            <a:srgbClr val="273579"/>
          </a:solidFill>
          <a:ln w="12700" cap="flat" cmpd="sng">
            <a:solidFill>
              <a:srgbClr val="CADCF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2"/>
          <p:cNvSpPr/>
          <p:nvPr/>
        </p:nvSpPr>
        <p:spPr>
          <a:xfrm>
            <a:off x="9116568" y="2359152"/>
            <a:ext cx="1783080" cy="75438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5.  Workspace</a:t>
            </a:r>
            <a:endParaRPr sz="1200" b="0" i="0" u="none" strike="noStrike" cap="none">
              <a:solidFill>
                <a:schemeClr val="dk1"/>
              </a:solidFill>
              <a:latin typeface="Calibri"/>
              <a:ea typeface="Calibri"/>
              <a:cs typeface="Calibri"/>
              <a:sym typeface="Calibri"/>
            </a:endParaRPr>
          </a:p>
        </p:txBody>
      </p:sp>
      <p:sp>
        <p:nvSpPr>
          <p:cNvPr id="174" name="Google Shape;174;p12"/>
          <p:cNvSpPr/>
          <p:nvPr/>
        </p:nvSpPr>
        <p:spPr>
          <a:xfrm>
            <a:off x="9116568" y="3040380"/>
            <a:ext cx="1783080" cy="54864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FFFFFF"/>
              </a:buClr>
              <a:buSzPts val="900"/>
              <a:buFont typeface="Calibri"/>
              <a:buNone/>
            </a:pPr>
            <a:r>
              <a:rPr lang="en-US" sz="900" b="0" i="1" u="none" strike="noStrike" cap="none">
                <a:solidFill>
                  <a:srgbClr val="FFFFFF"/>
                </a:solidFill>
                <a:latin typeface="Calibri"/>
                <a:ea typeface="Calibri"/>
                <a:cs typeface="Calibri"/>
                <a:sym typeface="Calibri"/>
              </a:rPr>
              <a:t>Create one</a:t>
            </a:r>
            <a:endParaRPr sz="9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1267</Words>
  <Application>Microsoft Office PowerPoint</Application>
  <PresentationFormat>Widescreen</PresentationFormat>
  <Paragraphs>124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Vinay K S</cp:lastModifiedBy>
  <cp:revision>1</cp:revision>
  <dcterms:modified xsi:type="dcterms:W3CDTF">2026-08-17T09:32:16Z</dcterms:modified>
</cp:coreProperties>
</file>